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5" r:id="rId6"/>
    <p:sldId id="260" r:id="rId7"/>
    <p:sldId id="261" r:id="rId8"/>
    <p:sldId id="262" r:id="rId9"/>
    <p:sldId id="271" r:id="rId10"/>
    <p:sldId id="263" r:id="rId11"/>
    <p:sldId id="264" r:id="rId12"/>
    <p:sldId id="266" r:id="rId13"/>
    <p:sldId id="267" r:id="rId14"/>
    <p:sldId id="268"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37"/>
    <p:restoredTop sz="94674"/>
  </p:normalViewPr>
  <p:slideViewPr>
    <p:cSldViewPr snapToGrid="0" snapToObjects="1">
      <p:cViewPr varScale="1">
        <p:scale>
          <a:sx n="108" d="100"/>
          <a:sy n="108" d="100"/>
        </p:scale>
        <p:origin x="224"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6A275-2E6B-4E40-AAA8-C8D41C59C6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4D8C8D-3D9B-F44C-ADD5-923A35C064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353B37-B80A-ED46-B888-5F2037F1529D}"/>
              </a:ext>
            </a:extLst>
          </p:cNvPr>
          <p:cNvSpPr>
            <a:spLocks noGrp="1"/>
          </p:cNvSpPr>
          <p:nvPr>
            <p:ph type="dt" sz="half" idx="10"/>
          </p:nvPr>
        </p:nvSpPr>
        <p:spPr/>
        <p:txBody>
          <a:bodyPr/>
          <a:lstStyle/>
          <a:p>
            <a:fld id="{DB88C1EE-6985-B645-BCF2-4CE869254173}" type="datetimeFigureOut">
              <a:rPr lang="en-US" smtClean="0"/>
              <a:t>5/1/18</a:t>
            </a:fld>
            <a:endParaRPr lang="en-US" dirty="0"/>
          </a:p>
        </p:txBody>
      </p:sp>
      <p:sp>
        <p:nvSpPr>
          <p:cNvPr id="5" name="Footer Placeholder 4">
            <a:extLst>
              <a:ext uri="{FF2B5EF4-FFF2-40B4-BE49-F238E27FC236}">
                <a16:creationId xmlns:a16="http://schemas.microsoft.com/office/drawing/2014/main" id="{BDA80705-F142-2D4B-BB92-82AB730F24F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2DEC232-F317-2D49-BE3F-CA55FACDE5A2}"/>
              </a:ext>
            </a:extLst>
          </p:cNvPr>
          <p:cNvSpPr>
            <a:spLocks noGrp="1"/>
          </p:cNvSpPr>
          <p:nvPr>
            <p:ph type="sldNum" sz="quarter" idx="12"/>
          </p:nvPr>
        </p:nvSpPr>
        <p:spPr/>
        <p:txBody>
          <a:bodyPr/>
          <a:lstStyle/>
          <a:p>
            <a:fld id="{845E6A81-2D61-2B4F-B412-138DE6F209FF}" type="slidenum">
              <a:rPr lang="en-US" smtClean="0"/>
              <a:t>‹#›</a:t>
            </a:fld>
            <a:endParaRPr lang="en-US" dirty="0"/>
          </a:p>
        </p:txBody>
      </p:sp>
    </p:spTree>
    <p:extLst>
      <p:ext uri="{BB962C8B-B14F-4D97-AF65-F5344CB8AC3E}">
        <p14:creationId xmlns:p14="http://schemas.microsoft.com/office/powerpoint/2010/main" val="1935744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7951A-7B95-D748-8A56-ACC2914D7E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756916-E53B-A147-B357-DF89785AB2B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3CC02D-9463-6649-A3AC-D3CFDC22B315}"/>
              </a:ext>
            </a:extLst>
          </p:cNvPr>
          <p:cNvSpPr>
            <a:spLocks noGrp="1"/>
          </p:cNvSpPr>
          <p:nvPr>
            <p:ph type="dt" sz="half" idx="10"/>
          </p:nvPr>
        </p:nvSpPr>
        <p:spPr/>
        <p:txBody>
          <a:bodyPr/>
          <a:lstStyle/>
          <a:p>
            <a:fld id="{DB88C1EE-6985-B645-BCF2-4CE869254173}" type="datetimeFigureOut">
              <a:rPr lang="en-US" smtClean="0"/>
              <a:t>5/1/18</a:t>
            </a:fld>
            <a:endParaRPr lang="en-US" dirty="0"/>
          </a:p>
        </p:txBody>
      </p:sp>
      <p:sp>
        <p:nvSpPr>
          <p:cNvPr id="5" name="Footer Placeholder 4">
            <a:extLst>
              <a:ext uri="{FF2B5EF4-FFF2-40B4-BE49-F238E27FC236}">
                <a16:creationId xmlns:a16="http://schemas.microsoft.com/office/drawing/2014/main" id="{15A4C374-AFD1-0B4A-B651-2E52DBCE8D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68643A0-CFA1-544B-8955-39A738261C89}"/>
              </a:ext>
            </a:extLst>
          </p:cNvPr>
          <p:cNvSpPr>
            <a:spLocks noGrp="1"/>
          </p:cNvSpPr>
          <p:nvPr>
            <p:ph type="sldNum" sz="quarter" idx="12"/>
          </p:nvPr>
        </p:nvSpPr>
        <p:spPr/>
        <p:txBody>
          <a:bodyPr/>
          <a:lstStyle/>
          <a:p>
            <a:fld id="{845E6A81-2D61-2B4F-B412-138DE6F209FF}" type="slidenum">
              <a:rPr lang="en-US" smtClean="0"/>
              <a:t>‹#›</a:t>
            </a:fld>
            <a:endParaRPr lang="en-US" dirty="0"/>
          </a:p>
        </p:txBody>
      </p:sp>
    </p:spTree>
    <p:extLst>
      <p:ext uri="{BB962C8B-B14F-4D97-AF65-F5344CB8AC3E}">
        <p14:creationId xmlns:p14="http://schemas.microsoft.com/office/powerpoint/2010/main" val="2341948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37F855-7A17-B349-AB3B-775DDFC1508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8956D4-B9D3-A84E-9E55-38CD450E309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5ED6C8-654A-2C4E-9DBB-213CC34B3A25}"/>
              </a:ext>
            </a:extLst>
          </p:cNvPr>
          <p:cNvSpPr>
            <a:spLocks noGrp="1"/>
          </p:cNvSpPr>
          <p:nvPr>
            <p:ph type="dt" sz="half" idx="10"/>
          </p:nvPr>
        </p:nvSpPr>
        <p:spPr/>
        <p:txBody>
          <a:bodyPr/>
          <a:lstStyle/>
          <a:p>
            <a:fld id="{DB88C1EE-6985-B645-BCF2-4CE869254173}" type="datetimeFigureOut">
              <a:rPr lang="en-US" smtClean="0"/>
              <a:t>5/1/18</a:t>
            </a:fld>
            <a:endParaRPr lang="en-US" dirty="0"/>
          </a:p>
        </p:txBody>
      </p:sp>
      <p:sp>
        <p:nvSpPr>
          <p:cNvPr id="5" name="Footer Placeholder 4">
            <a:extLst>
              <a:ext uri="{FF2B5EF4-FFF2-40B4-BE49-F238E27FC236}">
                <a16:creationId xmlns:a16="http://schemas.microsoft.com/office/drawing/2014/main" id="{E8123286-366F-2144-A09D-89B9BB77081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AD34892-90A3-F646-B492-3C8E50364E98}"/>
              </a:ext>
            </a:extLst>
          </p:cNvPr>
          <p:cNvSpPr>
            <a:spLocks noGrp="1"/>
          </p:cNvSpPr>
          <p:nvPr>
            <p:ph type="sldNum" sz="quarter" idx="12"/>
          </p:nvPr>
        </p:nvSpPr>
        <p:spPr/>
        <p:txBody>
          <a:bodyPr/>
          <a:lstStyle/>
          <a:p>
            <a:fld id="{845E6A81-2D61-2B4F-B412-138DE6F209FF}" type="slidenum">
              <a:rPr lang="en-US" smtClean="0"/>
              <a:t>‹#›</a:t>
            </a:fld>
            <a:endParaRPr lang="en-US" dirty="0"/>
          </a:p>
        </p:txBody>
      </p:sp>
    </p:spTree>
    <p:extLst>
      <p:ext uri="{BB962C8B-B14F-4D97-AF65-F5344CB8AC3E}">
        <p14:creationId xmlns:p14="http://schemas.microsoft.com/office/powerpoint/2010/main" val="3216859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F64E3-469D-E740-BA5F-E4E65CEC99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E285C3-0895-B44F-B38D-124BF7A2799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130000-6D57-584E-B1ED-5DA751ABCAFC}"/>
              </a:ext>
            </a:extLst>
          </p:cNvPr>
          <p:cNvSpPr>
            <a:spLocks noGrp="1"/>
          </p:cNvSpPr>
          <p:nvPr>
            <p:ph type="dt" sz="half" idx="10"/>
          </p:nvPr>
        </p:nvSpPr>
        <p:spPr/>
        <p:txBody>
          <a:bodyPr/>
          <a:lstStyle/>
          <a:p>
            <a:fld id="{DB88C1EE-6985-B645-BCF2-4CE869254173}" type="datetimeFigureOut">
              <a:rPr lang="en-US" smtClean="0"/>
              <a:t>5/1/18</a:t>
            </a:fld>
            <a:endParaRPr lang="en-US" dirty="0"/>
          </a:p>
        </p:txBody>
      </p:sp>
      <p:sp>
        <p:nvSpPr>
          <p:cNvPr id="5" name="Footer Placeholder 4">
            <a:extLst>
              <a:ext uri="{FF2B5EF4-FFF2-40B4-BE49-F238E27FC236}">
                <a16:creationId xmlns:a16="http://schemas.microsoft.com/office/drawing/2014/main" id="{B0037FD8-C6B5-8644-BE49-4A27B92C4FA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1291731-6BE9-C344-AC0A-C885A861EA87}"/>
              </a:ext>
            </a:extLst>
          </p:cNvPr>
          <p:cNvSpPr>
            <a:spLocks noGrp="1"/>
          </p:cNvSpPr>
          <p:nvPr>
            <p:ph type="sldNum" sz="quarter" idx="12"/>
          </p:nvPr>
        </p:nvSpPr>
        <p:spPr/>
        <p:txBody>
          <a:bodyPr/>
          <a:lstStyle/>
          <a:p>
            <a:fld id="{845E6A81-2D61-2B4F-B412-138DE6F209FF}" type="slidenum">
              <a:rPr lang="en-US" smtClean="0"/>
              <a:t>‹#›</a:t>
            </a:fld>
            <a:endParaRPr lang="en-US" dirty="0"/>
          </a:p>
        </p:txBody>
      </p:sp>
    </p:spTree>
    <p:extLst>
      <p:ext uri="{BB962C8B-B14F-4D97-AF65-F5344CB8AC3E}">
        <p14:creationId xmlns:p14="http://schemas.microsoft.com/office/powerpoint/2010/main" val="3079939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77DDC-B4ED-6643-A1C8-BE1CA7EF12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457B9D4-1D42-8B47-A4A4-8EE2695258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507D484-C85A-FE42-9780-E23430E09530}"/>
              </a:ext>
            </a:extLst>
          </p:cNvPr>
          <p:cNvSpPr>
            <a:spLocks noGrp="1"/>
          </p:cNvSpPr>
          <p:nvPr>
            <p:ph type="dt" sz="half" idx="10"/>
          </p:nvPr>
        </p:nvSpPr>
        <p:spPr/>
        <p:txBody>
          <a:bodyPr/>
          <a:lstStyle/>
          <a:p>
            <a:fld id="{DB88C1EE-6985-B645-BCF2-4CE869254173}" type="datetimeFigureOut">
              <a:rPr lang="en-US" smtClean="0"/>
              <a:t>5/1/18</a:t>
            </a:fld>
            <a:endParaRPr lang="en-US" dirty="0"/>
          </a:p>
        </p:txBody>
      </p:sp>
      <p:sp>
        <p:nvSpPr>
          <p:cNvPr id="5" name="Footer Placeholder 4">
            <a:extLst>
              <a:ext uri="{FF2B5EF4-FFF2-40B4-BE49-F238E27FC236}">
                <a16:creationId xmlns:a16="http://schemas.microsoft.com/office/drawing/2014/main" id="{3A2AEF41-B948-E64A-A97A-AC964C46575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6CADB06-925D-784E-B782-BA35FE18564D}"/>
              </a:ext>
            </a:extLst>
          </p:cNvPr>
          <p:cNvSpPr>
            <a:spLocks noGrp="1"/>
          </p:cNvSpPr>
          <p:nvPr>
            <p:ph type="sldNum" sz="quarter" idx="12"/>
          </p:nvPr>
        </p:nvSpPr>
        <p:spPr/>
        <p:txBody>
          <a:bodyPr/>
          <a:lstStyle/>
          <a:p>
            <a:fld id="{845E6A81-2D61-2B4F-B412-138DE6F209FF}" type="slidenum">
              <a:rPr lang="en-US" smtClean="0"/>
              <a:t>‹#›</a:t>
            </a:fld>
            <a:endParaRPr lang="en-US" dirty="0"/>
          </a:p>
        </p:txBody>
      </p:sp>
    </p:spTree>
    <p:extLst>
      <p:ext uri="{BB962C8B-B14F-4D97-AF65-F5344CB8AC3E}">
        <p14:creationId xmlns:p14="http://schemas.microsoft.com/office/powerpoint/2010/main" val="3050715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22473-43F6-0247-AA81-644B0F2255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7B4814-823D-D146-8054-5B33E043698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43595A8-EB6B-CE44-9AB3-EE2B62512A7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0D45267-65F8-754C-A615-70F1BD5C0A60}"/>
              </a:ext>
            </a:extLst>
          </p:cNvPr>
          <p:cNvSpPr>
            <a:spLocks noGrp="1"/>
          </p:cNvSpPr>
          <p:nvPr>
            <p:ph type="dt" sz="half" idx="10"/>
          </p:nvPr>
        </p:nvSpPr>
        <p:spPr/>
        <p:txBody>
          <a:bodyPr/>
          <a:lstStyle/>
          <a:p>
            <a:fld id="{DB88C1EE-6985-B645-BCF2-4CE869254173}" type="datetimeFigureOut">
              <a:rPr lang="en-US" smtClean="0"/>
              <a:t>5/1/18</a:t>
            </a:fld>
            <a:endParaRPr lang="en-US" dirty="0"/>
          </a:p>
        </p:txBody>
      </p:sp>
      <p:sp>
        <p:nvSpPr>
          <p:cNvPr id="6" name="Footer Placeholder 5">
            <a:extLst>
              <a:ext uri="{FF2B5EF4-FFF2-40B4-BE49-F238E27FC236}">
                <a16:creationId xmlns:a16="http://schemas.microsoft.com/office/drawing/2014/main" id="{75ACD504-D020-AD4D-9BAF-DA05A1E89F2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D73E835-4344-CB4F-A1FA-5D6FB84C5592}"/>
              </a:ext>
            </a:extLst>
          </p:cNvPr>
          <p:cNvSpPr>
            <a:spLocks noGrp="1"/>
          </p:cNvSpPr>
          <p:nvPr>
            <p:ph type="sldNum" sz="quarter" idx="12"/>
          </p:nvPr>
        </p:nvSpPr>
        <p:spPr/>
        <p:txBody>
          <a:bodyPr/>
          <a:lstStyle/>
          <a:p>
            <a:fld id="{845E6A81-2D61-2B4F-B412-138DE6F209FF}" type="slidenum">
              <a:rPr lang="en-US" smtClean="0"/>
              <a:t>‹#›</a:t>
            </a:fld>
            <a:endParaRPr lang="en-US" dirty="0"/>
          </a:p>
        </p:txBody>
      </p:sp>
    </p:spTree>
    <p:extLst>
      <p:ext uri="{BB962C8B-B14F-4D97-AF65-F5344CB8AC3E}">
        <p14:creationId xmlns:p14="http://schemas.microsoft.com/office/powerpoint/2010/main" val="415435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D5535-7735-0F47-B468-80157663AE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15A9FE-4095-0449-A1E5-0A56260374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1A75D31-4A34-CC40-A4C0-A31CAB5831C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EF1A3B-3F25-B640-90B2-60DA1DB0B6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9C59E84-8CFF-DE49-847F-2359C61FEF0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57FB2F5-EDDF-F14A-A06D-81B7B2AA0A17}"/>
              </a:ext>
            </a:extLst>
          </p:cNvPr>
          <p:cNvSpPr>
            <a:spLocks noGrp="1"/>
          </p:cNvSpPr>
          <p:nvPr>
            <p:ph type="dt" sz="half" idx="10"/>
          </p:nvPr>
        </p:nvSpPr>
        <p:spPr/>
        <p:txBody>
          <a:bodyPr/>
          <a:lstStyle/>
          <a:p>
            <a:fld id="{DB88C1EE-6985-B645-BCF2-4CE869254173}" type="datetimeFigureOut">
              <a:rPr lang="en-US" smtClean="0"/>
              <a:t>5/1/18</a:t>
            </a:fld>
            <a:endParaRPr lang="en-US" dirty="0"/>
          </a:p>
        </p:txBody>
      </p:sp>
      <p:sp>
        <p:nvSpPr>
          <p:cNvPr id="8" name="Footer Placeholder 7">
            <a:extLst>
              <a:ext uri="{FF2B5EF4-FFF2-40B4-BE49-F238E27FC236}">
                <a16:creationId xmlns:a16="http://schemas.microsoft.com/office/drawing/2014/main" id="{FB5DC859-631E-8743-8B8B-8F50FA7BE2D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7B609A0-B118-604F-8B06-F41BCF208AB2}"/>
              </a:ext>
            </a:extLst>
          </p:cNvPr>
          <p:cNvSpPr>
            <a:spLocks noGrp="1"/>
          </p:cNvSpPr>
          <p:nvPr>
            <p:ph type="sldNum" sz="quarter" idx="12"/>
          </p:nvPr>
        </p:nvSpPr>
        <p:spPr/>
        <p:txBody>
          <a:bodyPr/>
          <a:lstStyle/>
          <a:p>
            <a:fld id="{845E6A81-2D61-2B4F-B412-138DE6F209FF}" type="slidenum">
              <a:rPr lang="en-US" smtClean="0"/>
              <a:t>‹#›</a:t>
            </a:fld>
            <a:endParaRPr lang="en-US" dirty="0"/>
          </a:p>
        </p:txBody>
      </p:sp>
    </p:spTree>
    <p:extLst>
      <p:ext uri="{BB962C8B-B14F-4D97-AF65-F5344CB8AC3E}">
        <p14:creationId xmlns:p14="http://schemas.microsoft.com/office/powerpoint/2010/main" val="4039774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3C394-E15B-9C4F-8B0C-E47F60CFAEF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553128A-A8B6-D04D-A0E3-19BBFFB15CE2}"/>
              </a:ext>
            </a:extLst>
          </p:cNvPr>
          <p:cNvSpPr>
            <a:spLocks noGrp="1"/>
          </p:cNvSpPr>
          <p:nvPr>
            <p:ph type="dt" sz="half" idx="10"/>
          </p:nvPr>
        </p:nvSpPr>
        <p:spPr/>
        <p:txBody>
          <a:bodyPr/>
          <a:lstStyle/>
          <a:p>
            <a:fld id="{DB88C1EE-6985-B645-BCF2-4CE869254173}" type="datetimeFigureOut">
              <a:rPr lang="en-US" smtClean="0"/>
              <a:t>5/1/18</a:t>
            </a:fld>
            <a:endParaRPr lang="en-US" dirty="0"/>
          </a:p>
        </p:txBody>
      </p:sp>
      <p:sp>
        <p:nvSpPr>
          <p:cNvPr id="4" name="Footer Placeholder 3">
            <a:extLst>
              <a:ext uri="{FF2B5EF4-FFF2-40B4-BE49-F238E27FC236}">
                <a16:creationId xmlns:a16="http://schemas.microsoft.com/office/drawing/2014/main" id="{B1455F9B-6EBB-2643-9A94-3E058A9D00B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DA1700C-E123-7048-8A1F-0729868C5746}"/>
              </a:ext>
            </a:extLst>
          </p:cNvPr>
          <p:cNvSpPr>
            <a:spLocks noGrp="1"/>
          </p:cNvSpPr>
          <p:nvPr>
            <p:ph type="sldNum" sz="quarter" idx="12"/>
          </p:nvPr>
        </p:nvSpPr>
        <p:spPr/>
        <p:txBody>
          <a:bodyPr/>
          <a:lstStyle/>
          <a:p>
            <a:fld id="{845E6A81-2D61-2B4F-B412-138DE6F209FF}" type="slidenum">
              <a:rPr lang="en-US" smtClean="0"/>
              <a:t>‹#›</a:t>
            </a:fld>
            <a:endParaRPr lang="en-US" dirty="0"/>
          </a:p>
        </p:txBody>
      </p:sp>
    </p:spTree>
    <p:extLst>
      <p:ext uri="{BB962C8B-B14F-4D97-AF65-F5344CB8AC3E}">
        <p14:creationId xmlns:p14="http://schemas.microsoft.com/office/powerpoint/2010/main" val="3258309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22AB04-7014-D14C-B244-706D5E12CC76}"/>
              </a:ext>
            </a:extLst>
          </p:cNvPr>
          <p:cNvSpPr>
            <a:spLocks noGrp="1"/>
          </p:cNvSpPr>
          <p:nvPr>
            <p:ph type="dt" sz="half" idx="10"/>
          </p:nvPr>
        </p:nvSpPr>
        <p:spPr/>
        <p:txBody>
          <a:bodyPr/>
          <a:lstStyle/>
          <a:p>
            <a:fld id="{DB88C1EE-6985-B645-BCF2-4CE869254173}" type="datetimeFigureOut">
              <a:rPr lang="en-US" smtClean="0"/>
              <a:t>5/1/18</a:t>
            </a:fld>
            <a:endParaRPr lang="en-US" dirty="0"/>
          </a:p>
        </p:txBody>
      </p:sp>
      <p:sp>
        <p:nvSpPr>
          <p:cNvPr id="3" name="Footer Placeholder 2">
            <a:extLst>
              <a:ext uri="{FF2B5EF4-FFF2-40B4-BE49-F238E27FC236}">
                <a16:creationId xmlns:a16="http://schemas.microsoft.com/office/drawing/2014/main" id="{99564936-EF5D-9743-BE36-C32F620CFF7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F9C19BE-7F0A-374F-B1F1-4D389B208FAA}"/>
              </a:ext>
            </a:extLst>
          </p:cNvPr>
          <p:cNvSpPr>
            <a:spLocks noGrp="1"/>
          </p:cNvSpPr>
          <p:nvPr>
            <p:ph type="sldNum" sz="quarter" idx="12"/>
          </p:nvPr>
        </p:nvSpPr>
        <p:spPr/>
        <p:txBody>
          <a:bodyPr/>
          <a:lstStyle/>
          <a:p>
            <a:fld id="{845E6A81-2D61-2B4F-B412-138DE6F209FF}" type="slidenum">
              <a:rPr lang="en-US" smtClean="0"/>
              <a:t>‹#›</a:t>
            </a:fld>
            <a:endParaRPr lang="en-US" dirty="0"/>
          </a:p>
        </p:txBody>
      </p:sp>
    </p:spTree>
    <p:extLst>
      <p:ext uri="{BB962C8B-B14F-4D97-AF65-F5344CB8AC3E}">
        <p14:creationId xmlns:p14="http://schemas.microsoft.com/office/powerpoint/2010/main" val="2146432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B20F1-A50B-A14F-8FBA-26D510C4E8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93D3B13-A69D-3A48-85C2-12C712A966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8E8872-B5FD-6340-B6A3-E37729A17B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D78A16C-68BA-5F4F-98A9-4B0CA4738F2A}"/>
              </a:ext>
            </a:extLst>
          </p:cNvPr>
          <p:cNvSpPr>
            <a:spLocks noGrp="1"/>
          </p:cNvSpPr>
          <p:nvPr>
            <p:ph type="dt" sz="half" idx="10"/>
          </p:nvPr>
        </p:nvSpPr>
        <p:spPr/>
        <p:txBody>
          <a:bodyPr/>
          <a:lstStyle/>
          <a:p>
            <a:fld id="{DB88C1EE-6985-B645-BCF2-4CE869254173}" type="datetimeFigureOut">
              <a:rPr lang="en-US" smtClean="0"/>
              <a:t>5/1/18</a:t>
            </a:fld>
            <a:endParaRPr lang="en-US" dirty="0"/>
          </a:p>
        </p:txBody>
      </p:sp>
      <p:sp>
        <p:nvSpPr>
          <p:cNvPr id="6" name="Footer Placeholder 5">
            <a:extLst>
              <a:ext uri="{FF2B5EF4-FFF2-40B4-BE49-F238E27FC236}">
                <a16:creationId xmlns:a16="http://schemas.microsoft.com/office/drawing/2014/main" id="{C314A91D-54EA-3E43-92D9-E5865F8D61D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F735F61-6CA1-164E-9D6B-669359F388AE}"/>
              </a:ext>
            </a:extLst>
          </p:cNvPr>
          <p:cNvSpPr>
            <a:spLocks noGrp="1"/>
          </p:cNvSpPr>
          <p:nvPr>
            <p:ph type="sldNum" sz="quarter" idx="12"/>
          </p:nvPr>
        </p:nvSpPr>
        <p:spPr/>
        <p:txBody>
          <a:bodyPr/>
          <a:lstStyle/>
          <a:p>
            <a:fld id="{845E6A81-2D61-2B4F-B412-138DE6F209FF}" type="slidenum">
              <a:rPr lang="en-US" smtClean="0"/>
              <a:t>‹#›</a:t>
            </a:fld>
            <a:endParaRPr lang="en-US" dirty="0"/>
          </a:p>
        </p:txBody>
      </p:sp>
    </p:spTree>
    <p:extLst>
      <p:ext uri="{BB962C8B-B14F-4D97-AF65-F5344CB8AC3E}">
        <p14:creationId xmlns:p14="http://schemas.microsoft.com/office/powerpoint/2010/main" val="3817853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C877B-344B-7149-A4AE-7EA8E41AA3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CFB9B70-25B3-2B40-B94C-9A759C2187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76C5AD2-CF06-B94B-A262-1C8288126A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157A7B3-7323-224A-8E3A-0CBD9E9C4441}"/>
              </a:ext>
            </a:extLst>
          </p:cNvPr>
          <p:cNvSpPr>
            <a:spLocks noGrp="1"/>
          </p:cNvSpPr>
          <p:nvPr>
            <p:ph type="dt" sz="half" idx="10"/>
          </p:nvPr>
        </p:nvSpPr>
        <p:spPr/>
        <p:txBody>
          <a:bodyPr/>
          <a:lstStyle/>
          <a:p>
            <a:fld id="{DB88C1EE-6985-B645-BCF2-4CE869254173}" type="datetimeFigureOut">
              <a:rPr lang="en-US" smtClean="0"/>
              <a:t>5/1/18</a:t>
            </a:fld>
            <a:endParaRPr lang="en-US" dirty="0"/>
          </a:p>
        </p:txBody>
      </p:sp>
      <p:sp>
        <p:nvSpPr>
          <p:cNvPr id="6" name="Footer Placeholder 5">
            <a:extLst>
              <a:ext uri="{FF2B5EF4-FFF2-40B4-BE49-F238E27FC236}">
                <a16:creationId xmlns:a16="http://schemas.microsoft.com/office/drawing/2014/main" id="{2E4D3480-01EA-954C-ACE1-1659EFB09C8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8C8B164-7F07-E34F-B7A7-EA0BD3FE0D2F}"/>
              </a:ext>
            </a:extLst>
          </p:cNvPr>
          <p:cNvSpPr>
            <a:spLocks noGrp="1"/>
          </p:cNvSpPr>
          <p:nvPr>
            <p:ph type="sldNum" sz="quarter" idx="12"/>
          </p:nvPr>
        </p:nvSpPr>
        <p:spPr/>
        <p:txBody>
          <a:bodyPr/>
          <a:lstStyle/>
          <a:p>
            <a:fld id="{845E6A81-2D61-2B4F-B412-138DE6F209FF}" type="slidenum">
              <a:rPr lang="en-US" smtClean="0"/>
              <a:t>‹#›</a:t>
            </a:fld>
            <a:endParaRPr lang="en-US" dirty="0"/>
          </a:p>
        </p:txBody>
      </p:sp>
    </p:spTree>
    <p:extLst>
      <p:ext uri="{BB962C8B-B14F-4D97-AF65-F5344CB8AC3E}">
        <p14:creationId xmlns:p14="http://schemas.microsoft.com/office/powerpoint/2010/main" val="2289757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435672-491F-9746-AF7D-F6599390A5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0E87555-63B2-DF45-B76E-54D469C15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A30F08-2405-2740-9386-75E973DB9A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88C1EE-6985-B645-BCF2-4CE869254173}" type="datetimeFigureOut">
              <a:rPr lang="en-US" smtClean="0"/>
              <a:t>5/1/18</a:t>
            </a:fld>
            <a:endParaRPr lang="en-US" dirty="0"/>
          </a:p>
        </p:txBody>
      </p:sp>
      <p:sp>
        <p:nvSpPr>
          <p:cNvPr id="5" name="Footer Placeholder 4">
            <a:extLst>
              <a:ext uri="{FF2B5EF4-FFF2-40B4-BE49-F238E27FC236}">
                <a16:creationId xmlns:a16="http://schemas.microsoft.com/office/drawing/2014/main" id="{9347E5DE-3F43-DF4E-8213-7CC5C40D2C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8721E83-2498-3C47-8252-A86C637CE9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5E6A81-2D61-2B4F-B412-138DE6F209FF}" type="slidenum">
              <a:rPr lang="en-US" smtClean="0"/>
              <a:t>‹#›</a:t>
            </a:fld>
            <a:endParaRPr lang="en-US" dirty="0"/>
          </a:p>
        </p:txBody>
      </p:sp>
    </p:spTree>
    <p:extLst>
      <p:ext uri="{BB962C8B-B14F-4D97-AF65-F5344CB8AC3E}">
        <p14:creationId xmlns:p14="http://schemas.microsoft.com/office/powerpoint/2010/main" val="1449110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19BC2-7951-334B-BBC1-6DED236A245E}"/>
              </a:ext>
            </a:extLst>
          </p:cNvPr>
          <p:cNvSpPr>
            <a:spLocks noGrp="1"/>
          </p:cNvSpPr>
          <p:nvPr>
            <p:ph type="ctrTitle"/>
          </p:nvPr>
        </p:nvSpPr>
        <p:spPr>
          <a:xfrm>
            <a:off x="626723" y="708916"/>
            <a:ext cx="10715947" cy="1701711"/>
          </a:xfrm>
        </p:spPr>
        <p:txBody>
          <a:bodyPr>
            <a:normAutofit fontScale="90000"/>
          </a:bodyPr>
          <a:lstStyle/>
          <a:p>
            <a:r>
              <a:rPr lang="en-US" b="1" dirty="0">
                <a:latin typeface="Times New Roman" panose="02020603050405020304" pitchFamily="18" charset="0"/>
                <a:cs typeface="Times New Roman" panose="02020603050405020304" pitchFamily="18" charset="0"/>
              </a:rPr>
              <a:t>Risk Allocation for Allocation Wells</a:t>
            </a:r>
          </a:p>
        </p:txBody>
      </p:sp>
      <p:sp>
        <p:nvSpPr>
          <p:cNvPr id="3" name="Subtitle 2">
            <a:extLst>
              <a:ext uri="{FF2B5EF4-FFF2-40B4-BE49-F238E27FC236}">
                <a16:creationId xmlns:a16="http://schemas.microsoft.com/office/drawing/2014/main" id="{D357D3B4-3F56-BD46-8779-1ADF303D1614}"/>
              </a:ext>
            </a:extLst>
          </p:cNvPr>
          <p:cNvSpPr>
            <a:spLocks noGrp="1"/>
          </p:cNvSpPr>
          <p:nvPr>
            <p:ph type="subTitle" idx="1"/>
          </p:nvPr>
        </p:nvSpPr>
        <p:spPr>
          <a:xfrm>
            <a:off x="1524000" y="3280131"/>
            <a:ext cx="9144000" cy="1384095"/>
          </a:xfrm>
        </p:spPr>
        <p:txBody>
          <a:bodyPr/>
          <a:lstStyle/>
          <a:p>
            <a:r>
              <a:rPr lang="en-US" b="1" dirty="0">
                <a:latin typeface="Times New Roman" panose="02020603050405020304" pitchFamily="18" charset="0"/>
                <a:cs typeface="Times New Roman" panose="02020603050405020304" pitchFamily="18" charset="0"/>
              </a:rPr>
              <a:t>W. Matt Rainey</a:t>
            </a:r>
          </a:p>
          <a:p>
            <a:r>
              <a:rPr lang="en-US" b="1" dirty="0">
                <a:latin typeface="Times New Roman" panose="02020603050405020304" pitchFamily="18" charset="0"/>
                <a:cs typeface="Times New Roman" panose="02020603050405020304" pitchFamily="18" charset="0"/>
              </a:rPr>
              <a:t>Mani Little &amp; Wortmann, PLLC</a:t>
            </a:r>
          </a:p>
          <a:p>
            <a:r>
              <a:rPr lang="en-US" b="1" dirty="0">
                <a:latin typeface="Times New Roman" panose="02020603050405020304" pitchFamily="18" charset="0"/>
                <a:cs typeface="Times New Roman" panose="02020603050405020304" pitchFamily="18" charset="0"/>
              </a:rPr>
              <a:t>mrainey@mlwenergylaw.com</a:t>
            </a:r>
          </a:p>
        </p:txBody>
      </p:sp>
      <p:pic>
        <p:nvPicPr>
          <p:cNvPr id="5" name="Picture 4">
            <a:extLst>
              <a:ext uri="{FF2B5EF4-FFF2-40B4-BE49-F238E27FC236}">
                <a16:creationId xmlns:a16="http://schemas.microsoft.com/office/drawing/2014/main" id="{E57022DB-D6E0-6F4F-8E3B-D2D3C9758C40}"/>
              </a:ext>
            </a:extLst>
          </p:cNvPr>
          <p:cNvPicPr>
            <a:picLocks noChangeAspect="1"/>
          </p:cNvPicPr>
          <p:nvPr/>
        </p:nvPicPr>
        <p:blipFill>
          <a:blip r:embed="rId2"/>
          <a:stretch>
            <a:fillRect/>
          </a:stretch>
        </p:blipFill>
        <p:spPr>
          <a:xfrm>
            <a:off x="5143500" y="5097502"/>
            <a:ext cx="1905000" cy="1016000"/>
          </a:xfrm>
          <a:prstGeom prst="rect">
            <a:avLst/>
          </a:prstGeom>
        </p:spPr>
      </p:pic>
    </p:spTree>
    <p:extLst>
      <p:ext uri="{BB962C8B-B14F-4D97-AF65-F5344CB8AC3E}">
        <p14:creationId xmlns:p14="http://schemas.microsoft.com/office/powerpoint/2010/main" val="1196326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F6FD1-8A7A-514C-8FE8-02DE32CFA1BF}"/>
              </a:ext>
            </a:extLst>
          </p:cNvPr>
          <p:cNvSpPr>
            <a:spLocks noGrp="1"/>
          </p:cNvSpPr>
          <p:nvPr>
            <p:ph type="title"/>
          </p:nvPr>
        </p:nvSpPr>
        <p:spPr>
          <a:xfrm>
            <a:off x="838200" y="365125"/>
            <a:ext cx="10515600" cy="904687"/>
          </a:xfrm>
        </p:spPr>
        <p:txBody>
          <a:bodyPr/>
          <a:lstStyle/>
          <a:p>
            <a:r>
              <a:rPr lang="en-US" dirty="0">
                <a:latin typeface="Times New Roman" panose="02020603050405020304" pitchFamily="18" charset="0"/>
                <a:cs typeface="Times New Roman" panose="02020603050405020304" pitchFamily="18" charset="0"/>
              </a:rPr>
              <a:t>Allocation Formulas (reasonable probability)</a:t>
            </a:r>
          </a:p>
        </p:txBody>
      </p:sp>
      <p:sp>
        <p:nvSpPr>
          <p:cNvPr id="3" name="Content Placeholder 2">
            <a:extLst>
              <a:ext uri="{FF2B5EF4-FFF2-40B4-BE49-F238E27FC236}">
                <a16:creationId xmlns:a16="http://schemas.microsoft.com/office/drawing/2014/main" id="{41D9428B-D5C1-3948-893F-B1ADFEF1CFC9}"/>
              </a:ext>
            </a:extLst>
          </p:cNvPr>
          <p:cNvSpPr>
            <a:spLocks noGrp="1"/>
          </p:cNvSpPr>
          <p:nvPr>
            <p:ph idx="1"/>
          </p:nvPr>
        </p:nvSpPr>
        <p:spPr>
          <a:xfrm>
            <a:off x="838200" y="1445558"/>
            <a:ext cx="10515600" cy="1354217"/>
          </a:xfrm>
        </p:spPr>
        <p:txBody>
          <a:bodyPr/>
          <a:lstStyle/>
          <a:p>
            <a:r>
              <a:rPr lang="en-US" dirty="0">
                <a:latin typeface="Times New Roman" panose="02020603050405020304" pitchFamily="18" charset="0"/>
                <a:cs typeface="Times New Roman" panose="02020603050405020304" pitchFamily="18" charset="0"/>
              </a:rPr>
              <a:t>Length of Lateral</a:t>
            </a:r>
          </a:p>
          <a:p>
            <a:pPr lvl="2"/>
            <a:r>
              <a:rPr lang="en-US" dirty="0">
                <a:latin typeface="Times New Roman" panose="02020603050405020304" pitchFamily="18" charset="0"/>
                <a:cs typeface="Times New Roman" panose="02020603050405020304" pitchFamily="18" charset="0"/>
              </a:rPr>
              <a:t>First take-point to last take-point</a:t>
            </a:r>
          </a:p>
          <a:p>
            <a:pPr lvl="2"/>
            <a:r>
              <a:rPr lang="en-US" dirty="0">
                <a:latin typeface="Times New Roman" panose="02020603050405020304" pitchFamily="18" charset="0"/>
                <a:cs typeface="Times New Roman" panose="02020603050405020304" pitchFamily="18" charset="0"/>
              </a:rPr>
              <a:t>Entire wellbore – surface to terminus</a:t>
            </a:r>
          </a:p>
        </p:txBody>
      </p:sp>
      <p:sp>
        <p:nvSpPr>
          <p:cNvPr id="4" name="TextBox 3">
            <a:extLst>
              <a:ext uri="{FF2B5EF4-FFF2-40B4-BE49-F238E27FC236}">
                <a16:creationId xmlns:a16="http://schemas.microsoft.com/office/drawing/2014/main" id="{B5487C83-DFDA-DE4A-8000-569719444E40}"/>
              </a:ext>
            </a:extLst>
          </p:cNvPr>
          <p:cNvSpPr txBox="1"/>
          <p:nvPr/>
        </p:nvSpPr>
        <p:spPr>
          <a:xfrm>
            <a:off x="861509" y="2794209"/>
            <a:ext cx="9963150" cy="1354217"/>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Surface Acreage Basis</a:t>
            </a:r>
          </a:p>
          <a:p>
            <a:pPr marL="1200150" lvl="2"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Allocate among drillsite tracts</a:t>
            </a:r>
          </a:p>
          <a:p>
            <a:pPr marL="1200150" lvl="2"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Allocate to all tracts in a pooled unit</a:t>
            </a:r>
          </a:p>
          <a:p>
            <a:pPr marL="1200150" lvl="2" indent="-285750">
              <a:buFont typeface="Arial" panose="020B0604020202020204" pitchFamily="34" charset="0"/>
              <a:buChar char="•"/>
            </a:pPr>
            <a:endParaRPr lang="en-US" dirty="0"/>
          </a:p>
        </p:txBody>
      </p:sp>
      <p:sp>
        <p:nvSpPr>
          <p:cNvPr id="7" name="TextBox 6">
            <a:extLst>
              <a:ext uri="{FF2B5EF4-FFF2-40B4-BE49-F238E27FC236}">
                <a16:creationId xmlns:a16="http://schemas.microsoft.com/office/drawing/2014/main" id="{DF862DDE-422C-7A42-8E24-6A25670D5C29}"/>
              </a:ext>
            </a:extLst>
          </p:cNvPr>
          <p:cNvSpPr txBox="1"/>
          <p:nvPr/>
        </p:nvSpPr>
        <p:spPr>
          <a:xfrm>
            <a:off x="861509" y="4112082"/>
            <a:ext cx="7949115" cy="1384995"/>
          </a:xfrm>
          <a:prstGeom prst="rect">
            <a:avLst/>
          </a:prstGeom>
          <a:noFill/>
        </p:spPr>
        <p:txBody>
          <a:bodyPr wrap="square" rtlCol="0">
            <a:spAutoFit/>
          </a:bodyPr>
          <a:lstStyle/>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 of Takepoints (perfs)</a:t>
            </a:r>
          </a:p>
          <a:p>
            <a:pPr marL="457200" indent="-4572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Productive acreage (secondary recovery)</a:t>
            </a:r>
          </a:p>
        </p:txBody>
      </p:sp>
      <p:pic>
        <p:nvPicPr>
          <p:cNvPr id="11" name="Picture 10">
            <a:extLst>
              <a:ext uri="{FF2B5EF4-FFF2-40B4-BE49-F238E27FC236}">
                <a16:creationId xmlns:a16="http://schemas.microsoft.com/office/drawing/2014/main" id="{744ABAEE-8B26-3D4D-B349-263B9438FB7C}"/>
              </a:ext>
            </a:extLst>
          </p:cNvPr>
          <p:cNvPicPr>
            <a:picLocks noChangeAspect="1"/>
          </p:cNvPicPr>
          <p:nvPr/>
        </p:nvPicPr>
        <p:blipFill>
          <a:blip r:embed="rId2"/>
          <a:stretch>
            <a:fillRect/>
          </a:stretch>
        </p:blipFill>
        <p:spPr>
          <a:xfrm>
            <a:off x="6600321" y="1969592"/>
            <a:ext cx="4877303" cy="2853388"/>
          </a:xfrm>
          <a:prstGeom prst="rect">
            <a:avLst/>
          </a:prstGeom>
        </p:spPr>
      </p:pic>
    </p:spTree>
    <p:extLst>
      <p:ext uri="{BB962C8B-B14F-4D97-AF65-F5344CB8AC3E}">
        <p14:creationId xmlns:p14="http://schemas.microsoft.com/office/powerpoint/2010/main" val="4171472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C4232-BE89-234E-94D8-087F178D048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Why Not A Production Sharing Agreement?</a:t>
            </a:r>
          </a:p>
        </p:txBody>
      </p:sp>
      <p:sp>
        <p:nvSpPr>
          <p:cNvPr id="3" name="Content Placeholder 2">
            <a:extLst>
              <a:ext uri="{FF2B5EF4-FFF2-40B4-BE49-F238E27FC236}">
                <a16:creationId xmlns:a16="http://schemas.microsoft.com/office/drawing/2014/main" id="{B66C2436-69AF-5145-968C-E93A8A596F85}"/>
              </a:ext>
            </a:extLst>
          </p:cNvPr>
          <p:cNvSpPr>
            <a:spLocks noGrp="1"/>
          </p:cNvSpPr>
          <p:nvPr>
            <p:ph idx="1"/>
          </p:nvPr>
        </p:nvSpPr>
        <p:spPr>
          <a:xfrm>
            <a:off x="838200" y="1825625"/>
            <a:ext cx="10515600" cy="1589088"/>
          </a:xfrm>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But I only need 65% of owners to agree</a:t>
            </a:r>
          </a:p>
          <a:p>
            <a:pPr lvl="2"/>
            <a:r>
              <a:rPr lang="en-US" dirty="0">
                <a:latin typeface="Times New Roman" panose="02020603050405020304" pitchFamily="18" charset="0"/>
                <a:cs typeface="Times New Roman" panose="02020603050405020304" pitchFamily="18" charset="0"/>
              </a:rPr>
              <a:t>Remaining unsigned parties technically still paid on allocated basis</a:t>
            </a:r>
          </a:p>
          <a:p>
            <a:pPr lvl="2"/>
            <a:r>
              <a:rPr lang="en-US" dirty="0">
                <a:latin typeface="Times New Roman" panose="02020603050405020304" pitchFamily="18" charset="0"/>
                <a:cs typeface="Times New Roman" panose="02020603050405020304" pitchFamily="18" charset="0"/>
              </a:rPr>
              <a:t>PSA typically contains “reasonable probability” formula</a:t>
            </a:r>
          </a:p>
          <a:p>
            <a:pPr lvl="2"/>
            <a:r>
              <a:rPr lang="en-US" dirty="0">
                <a:latin typeface="Times New Roman" panose="02020603050405020304" pitchFamily="18" charset="0"/>
                <a:cs typeface="Times New Roman" panose="02020603050405020304" pitchFamily="18" charset="0"/>
              </a:rPr>
              <a:t>May seem impossible to obtain</a:t>
            </a:r>
          </a:p>
          <a:p>
            <a:pPr lvl="2"/>
            <a:r>
              <a:rPr lang="en-US" dirty="0">
                <a:latin typeface="Times New Roman" panose="02020603050405020304" pitchFamily="18" charset="0"/>
                <a:cs typeface="Times New Roman" panose="02020603050405020304" pitchFamily="18" charset="0"/>
              </a:rPr>
              <a:t>Delay drilling – must obtain PSA to obtain permit</a:t>
            </a:r>
          </a:p>
          <a:p>
            <a:pPr marL="914400" lvl="2" indent="0">
              <a:buNone/>
            </a:pPr>
            <a:endParaRPr lang="en-US" dirty="0"/>
          </a:p>
        </p:txBody>
      </p:sp>
      <p:sp>
        <p:nvSpPr>
          <p:cNvPr id="4" name="TextBox 3">
            <a:extLst>
              <a:ext uri="{FF2B5EF4-FFF2-40B4-BE49-F238E27FC236}">
                <a16:creationId xmlns:a16="http://schemas.microsoft.com/office/drawing/2014/main" id="{FE56FA5D-420A-0642-818A-0673F7636BF4}"/>
              </a:ext>
            </a:extLst>
          </p:cNvPr>
          <p:cNvSpPr txBox="1"/>
          <p:nvPr/>
        </p:nvSpPr>
        <p:spPr>
          <a:xfrm>
            <a:off x="852487" y="3771900"/>
            <a:ext cx="8834437" cy="1354217"/>
          </a:xfrm>
          <a:prstGeom prst="rect">
            <a:avLst/>
          </a:prstGeom>
          <a:noFill/>
        </p:spPr>
        <p:txBody>
          <a:bodyPr wrap="square" rtlCol="0">
            <a:spAutoFit/>
          </a:bodyPr>
          <a:lstStyle/>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Benefit – contractual</a:t>
            </a:r>
          </a:p>
          <a:p>
            <a:pPr marL="1200150" lvl="2"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Waive offsets</a:t>
            </a:r>
          </a:p>
          <a:p>
            <a:pPr marL="1200150" lvl="2"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Perpetuation by operations and/or production for all leases</a:t>
            </a:r>
          </a:p>
          <a:p>
            <a:pPr marL="1200150" lvl="2"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Limit exposure</a:t>
            </a:r>
          </a:p>
        </p:txBody>
      </p:sp>
    </p:spTree>
    <p:extLst>
      <p:ext uri="{BB962C8B-B14F-4D97-AF65-F5344CB8AC3E}">
        <p14:creationId xmlns:p14="http://schemas.microsoft.com/office/powerpoint/2010/main" val="312376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41EDC-EC21-DD4F-93F1-D29B9BEC9578}"/>
              </a:ext>
            </a:extLst>
          </p:cNvPr>
          <p:cNvSpPr>
            <a:spLocks noGrp="1"/>
          </p:cNvSpPr>
          <p:nvPr>
            <p:ph type="title"/>
          </p:nvPr>
        </p:nvSpPr>
        <p:spPr>
          <a:xfrm>
            <a:off x="6058510" y="993892"/>
            <a:ext cx="4813621" cy="1142126"/>
          </a:xfrm>
        </p:spPr>
        <p:txBody>
          <a:bodyPr>
            <a:normAutofit fontScale="90000"/>
          </a:bodyPr>
          <a:lstStyle/>
          <a:p>
            <a:pPr algn="ctr"/>
            <a:r>
              <a:rPr lang="en-US" dirty="0">
                <a:latin typeface="Times New Roman" panose="02020603050405020304" pitchFamily="18" charset="0"/>
                <a:cs typeface="Times New Roman" panose="02020603050405020304" pitchFamily="18" charset="0"/>
              </a:rPr>
              <a:t>Railroad Commission of Texas </a:t>
            </a:r>
          </a:p>
        </p:txBody>
      </p:sp>
      <p:sp>
        <p:nvSpPr>
          <p:cNvPr id="3" name="Content Placeholder 2">
            <a:extLst>
              <a:ext uri="{FF2B5EF4-FFF2-40B4-BE49-F238E27FC236}">
                <a16:creationId xmlns:a16="http://schemas.microsoft.com/office/drawing/2014/main" id="{44CA4F1F-09F5-A045-B217-4C6A980FFF35}"/>
              </a:ext>
            </a:extLst>
          </p:cNvPr>
          <p:cNvSpPr>
            <a:spLocks noGrp="1"/>
          </p:cNvSpPr>
          <p:nvPr>
            <p:ph idx="1"/>
          </p:nvPr>
        </p:nvSpPr>
        <p:spPr>
          <a:xfrm>
            <a:off x="838200" y="2827090"/>
            <a:ext cx="10411437" cy="3349872"/>
          </a:xfrm>
        </p:spPr>
        <p:txBody>
          <a:bodyPr>
            <a:normAutofit fontScale="92500" lnSpcReduction="20000"/>
          </a:bodyPr>
          <a:lstStyle/>
          <a:p>
            <a:r>
              <a:rPr lang="en-US" sz="1500" dirty="0">
                <a:latin typeface="Times New Roman" panose="02020603050405020304" pitchFamily="18" charset="0"/>
                <a:cs typeface="Times New Roman" panose="02020603050405020304" pitchFamily="18" charset="0"/>
              </a:rPr>
              <a:t>Administer the laws of conservation</a:t>
            </a:r>
          </a:p>
          <a:p>
            <a:r>
              <a:rPr lang="en-US" sz="1500" dirty="0">
                <a:latin typeface="Times New Roman" panose="02020603050405020304" pitchFamily="18" charset="0"/>
                <a:cs typeface="Times New Roman" panose="02020603050405020304" pitchFamily="18" charset="0"/>
              </a:rPr>
              <a:t>Courts settle questions of title and rights of possession</a:t>
            </a:r>
          </a:p>
          <a:p>
            <a:pPr algn="just"/>
            <a:r>
              <a:rPr lang="en-US" sz="1500" dirty="0">
                <a:latin typeface="Times New Roman" panose="02020603050405020304" pitchFamily="18" charset="0"/>
                <a:cs typeface="Times New Roman" panose="02020603050405020304" pitchFamily="18" charset="0"/>
              </a:rPr>
              <a:t>Policy - Tex. Nat. Res. Code §85.046(c): RRC may permit wellbore commingling from different reservoirs, and surface commingling of oil and gas from two or more tracts of land, if RRC finds commingling prevents waste, promotes conservation or protects correlative rights. Amount of production attributable to each tract shall be determined in a manner consistent with this title</a:t>
            </a:r>
          </a:p>
          <a:p>
            <a:pPr lvl="1" algn="just"/>
            <a:r>
              <a:rPr lang="en-US" sz="1500" dirty="0">
                <a:latin typeface="Times New Roman" panose="02020603050405020304" pitchFamily="18" charset="0"/>
                <a:cs typeface="Times New Roman" panose="02020603050405020304" pitchFamily="18" charset="0"/>
              </a:rPr>
              <a:t>Promote drilling; does not want to limit lessee’s rights to develop which were granted in the lease</a:t>
            </a:r>
          </a:p>
          <a:p>
            <a:pPr lvl="1"/>
            <a:r>
              <a:rPr lang="en-US" sz="1500" dirty="0">
                <a:latin typeface="Times New Roman" panose="02020603050405020304" pitchFamily="18" charset="0"/>
                <a:cs typeface="Times New Roman" panose="02020603050405020304" pitchFamily="18" charset="0"/>
              </a:rPr>
              <a:t>Prevent waste</a:t>
            </a:r>
          </a:p>
          <a:p>
            <a:r>
              <a:rPr lang="en-US" sz="1500" dirty="0">
                <a:latin typeface="Times New Roman" panose="02020603050405020304" pitchFamily="18" charset="0"/>
                <a:cs typeface="Times New Roman" panose="02020603050405020304" pitchFamily="18" charset="0"/>
              </a:rPr>
              <a:t>Permitting </a:t>
            </a:r>
          </a:p>
          <a:p>
            <a:pPr lvl="1"/>
            <a:r>
              <a:rPr lang="en-US" sz="1500" b="1" dirty="0">
                <a:latin typeface="Times New Roman" panose="02020603050405020304" pitchFamily="18" charset="0"/>
                <a:cs typeface="Times New Roman" panose="02020603050405020304" pitchFamily="18" charset="0"/>
              </a:rPr>
              <a:t>Reasonably satisfactory </a:t>
            </a:r>
            <a:r>
              <a:rPr lang="en-US" sz="1500" dirty="0">
                <a:latin typeface="Times New Roman" panose="02020603050405020304" pitchFamily="18" charset="0"/>
                <a:cs typeface="Times New Roman" panose="02020603050405020304" pitchFamily="18" charset="0"/>
              </a:rPr>
              <a:t>showing of a </a:t>
            </a:r>
            <a:r>
              <a:rPr lang="en-US" sz="1500" b="1" dirty="0">
                <a:latin typeface="Times New Roman" panose="02020603050405020304" pitchFamily="18" charset="0"/>
                <a:cs typeface="Times New Roman" panose="02020603050405020304" pitchFamily="18" charset="0"/>
              </a:rPr>
              <a:t>good-faith</a:t>
            </a:r>
            <a:r>
              <a:rPr lang="en-US" sz="1500" dirty="0">
                <a:latin typeface="Times New Roman" panose="02020603050405020304" pitchFamily="18" charset="0"/>
                <a:cs typeface="Times New Roman" panose="02020603050405020304" pitchFamily="18" charset="0"/>
              </a:rPr>
              <a:t> claim to ownership in the property. </a:t>
            </a:r>
            <a:r>
              <a:rPr lang="en-US" sz="1500" i="1" dirty="0">
                <a:latin typeface="Times New Roman" panose="02020603050405020304" pitchFamily="18" charset="0"/>
                <a:cs typeface="Times New Roman" panose="02020603050405020304" pitchFamily="18" charset="0"/>
              </a:rPr>
              <a:t>Magnolia Petroleum Co. v. Railroad Commission of Texas </a:t>
            </a:r>
            <a:r>
              <a:rPr lang="en-US" sz="1500" dirty="0">
                <a:latin typeface="Times New Roman" panose="02020603050405020304" pitchFamily="18" charset="0"/>
                <a:cs typeface="Times New Roman" panose="02020603050405020304" pitchFamily="18" charset="0"/>
              </a:rPr>
              <a:t>(Tex. 1943)</a:t>
            </a:r>
          </a:p>
          <a:p>
            <a:pPr lvl="3"/>
            <a:r>
              <a:rPr lang="en-US" sz="1500" dirty="0">
                <a:latin typeface="Times New Roman" panose="02020603050405020304" pitchFamily="18" charset="0"/>
                <a:cs typeface="Times New Roman" panose="02020603050405020304" pitchFamily="18" charset="0"/>
              </a:rPr>
              <a:t>Leasehold or mineral interest</a:t>
            </a:r>
          </a:p>
          <a:p>
            <a:pPr lvl="3"/>
            <a:r>
              <a:rPr lang="en-US" sz="1500" dirty="0">
                <a:latin typeface="Times New Roman" panose="02020603050405020304" pitchFamily="18" charset="0"/>
                <a:cs typeface="Times New Roman" panose="02020603050405020304" pitchFamily="18" charset="0"/>
              </a:rPr>
              <a:t>Reasonable right to drill and develop &gt; pooling authority</a:t>
            </a:r>
          </a:p>
          <a:p>
            <a:pPr lvl="1"/>
            <a:r>
              <a:rPr lang="en-US" sz="1500" dirty="0">
                <a:latin typeface="Times New Roman" panose="02020603050405020304" pitchFamily="18" charset="0"/>
                <a:cs typeface="Times New Roman" panose="02020603050405020304" pitchFamily="18" charset="0"/>
              </a:rPr>
              <a:t>PSA = &gt;65% of royalty owners </a:t>
            </a:r>
          </a:p>
          <a:p>
            <a:pPr lvl="1"/>
            <a:r>
              <a:rPr lang="en-US" sz="1500" dirty="0">
                <a:latin typeface="Times New Roman" panose="02020603050405020304" pitchFamily="18" charset="0"/>
                <a:cs typeface="Times New Roman" panose="02020603050405020304" pitchFamily="18" charset="0"/>
              </a:rPr>
              <a:t>Still require Rule 37 waiver</a:t>
            </a:r>
          </a:p>
          <a:p>
            <a:pPr lvl="1"/>
            <a:r>
              <a:rPr lang="en-US" sz="1500" dirty="0">
                <a:latin typeface="Times New Roman" panose="02020603050405020304" pitchFamily="18" charset="0"/>
                <a:cs typeface="Times New Roman" panose="02020603050405020304" pitchFamily="18" charset="0"/>
              </a:rPr>
              <a:t>RRC is on board</a:t>
            </a:r>
          </a:p>
          <a:p>
            <a:pPr lvl="1"/>
            <a:endParaRPr lang="en-US" sz="1100" dirty="0"/>
          </a:p>
        </p:txBody>
      </p:sp>
      <p:pic>
        <p:nvPicPr>
          <p:cNvPr id="7" name="Picture 6">
            <a:extLst>
              <a:ext uri="{FF2B5EF4-FFF2-40B4-BE49-F238E27FC236}">
                <a16:creationId xmlns:a16="http://schemas.microsoft.com/office/drawing/2014/main" id="{69CB5FE9-0BB6-9349-8CC2-EEBF52D921C0}"/>
              </a:ext>
            </a:extLst>
          </p:cNvPr>
          <p:cNvPicPr>
            <a:picLocks noChangeAspect="1"/>
          </p:cNvPicPr>
          <p:nvPr/>
        </p:nvPicPr>
        <p:blipFill>
          <a:blip r:embed="rId2"/>
          <a:stretch>
            <a:fillRect/>
          </a:stretch>
        </p:blipFill>
        <p:spPr>
          <a:xfrm>
            <a:off x="1298458" y="441486"/>
            <a:ext cx="3865550" cy="1999711"/>
          </a:xfrm>
          <a:prstGeom prst="rect">
            <a:avLst/>
          </a:prstGeom>
        </p:spPr>
      </p:pic>
    </p:spTree>
    <p:extLst>
      <p:ext uri="{BB962C8B-B14F-4D97-AF65-F5344CB8AC3E}">
        <p14:creationId xmlns:p14="http://schemas.microsoft.com/office/powerpoint/2010/main" val="1470623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79782-BE4E-744F-98A0-9FFE64E9A021}"/>
              </a:ext>
            </a:extLst>
          </p:cNvPr>
          <p:cNvSpPr>
            <a:spLocks noGrp="1"/>
          </p:cNvSpPr>
          <p:nvPr>
            <p:ph type="title"/>
          </p:nvPr>
        </p:nvSpPr>
        <p:spPr>
          <a:xfrm>
            <a:off x="838200" y="365125"/>
            <a:ext cx="10515600" cy="1325563"/>
          </a:xfrm>
        </p:spPr>
        <p:txBody>
          <a:bodyPr>
            <a:normAutofit/>
          </a:bodyPr>
          <a:lstStyle/>
          <a:p>
            <a:pPr algn="ctr"/>
            <a:r>
              <a:rPr lang="en-US" dirty="0">
                <a:latin typeface="Times New Roman" panose="02020603050405020304" pitchFamily="18" charset="0"/>
                <a:cs typeface="Times New Roman" panose="02020603050405020304" pitchFamily="18" charset="0"/>
              </a:rPr>
              <a:t>RISKS &amp; EXPOSURE</a:t>
            </a:r>
          </a:p>
        </p:txBody>
      </p:sp>
      <p:sp>
        <p:nvSpPr>
          <p:cNvPr id="3" name="Content Placeholder 2">
            <a:extLst>
              <a:ext uri="{FF2B5EF4-FFF2-40B4-BE49-F238E27FC236}">
                <a16:creationId xmlns:a16="http://schemas.microsoft.com/office/drawing/2014/main" id="{5AD21749-9DEF-E945-8986-B174E781F998}"/>
              </a:ext>
            </a:extLst>
          </p:cNvPr>
          <p:cNvSpPr>
            <a:spLocks noGrp="1"/>
          </p:cNvSpPr>
          <p:nvPr>
            <p:ph idx="1"/>
          </p:nvPr>
        </p:nvSpPr>
        <p:spPr>
          <a:xfrm>
            <a:off x="838199" y="1753299"/>
            <a:ext cx="10453383" cy="4423664"/>
          </a:xfrm>
        </p:spPr>
        <p:txBody>
          <a:bodyPr>
            <a:normAutofit lnSpcReduction="10000"/>
          </a:bodyPr>
          <a:lstStyle/>
          <a:p>
            <a:pPr algn="just"/>
            <a:r>
              <a:rPr lang="en-US" sz="1500" dirty="0">
                <a:latin typeface="Times New Roman" panose="02020603050405020304" pitchFamily="18" charset="0"/>
                <a:cs typeface="Times New Roman" panose="02020603050405020304" pitchFamily="18" charset="0"/>
              </a:rPr>
              <a:t>Courts have not made allocation wells illegal; but haven’t exactly ruled on their legality either</a:t>
            </a:r>
          </a:p>
          <a:p>
            <a:pPr lvl="1" algn="just"/>
            <a:r>
              <a:rPr lang="en-US" sz="1500" dirty="0">
                <a:latin typeface="Times New Roman" panose="02020603050405020304" pitchFamily="18" charset="0"/>
                <a:cs typeface="Times New Roman" panose="02020603050405020304" pitchFamily="18" charset="0"/>
              </a:rPr>
              <a:t>Petition RRC to cancel permit?   reasonable evidence of right to develop v. pooling authority</a:t>
            </a:r>
          </a:p>
          <a:p>
            <a:pPr lvl="1" algn="just"/>
            <a:r>
              <a:rPr lang="en-US" sz="1500" dirty="0">
                <a:latin typeface="Times New Roman" panose="02020603050405020304" pitchFamily="18" charset="0"/>
                <a:cs typeface="Times New Roman" panose="02020603050405020304" pitchFamily="18" charset="0"/>
              </a:rPr>
              <a:t>Tort damages? slander of title – false claim of right to pool interest</a:t>
            </a:r>
          </a:p>
          <a:p>
            <a:pPr lvl="1" algn="just"/>
            <a:r>
              <a:rPr lang="en-US" sz="1500" dirty="0">
                <a:latin typeface="Times New Roman" panose="02020603050405020304" pitchFamily="18" charset="0"/>
                <a:cs typeface="Times New Roman" panose="02020603050405020304" pitchFamily="18" charset="0"/>
              </a:rPr>
              <a:t>Surface use – dominant estate – injury to surface or minerals on  other tracts; likely not (must be “excessive use”)</a:t>
            </a:r>
          </a:p>
          <a:p>
            <a:pPr marL="0" indent="0" algn="just">
              <a:buNone/>
            </a:pPr>
            <a:endParaRPr lang="en-US" sz="1500" dirty="0">
              <a:latin typeface="Times New Roman" panose="02020603050405020304" pitchFamily="18" charset="0"/>
              <a:cs typeface="Times New Roman" panose="02020603050405020304" pitchFamily="18" charset="0"/>
            </a:endParaRPr>
          </a:p>
          <a:p>
            <a:pPr algn="just"/>
            <a:r>
              <a:rPr lang="en-US" sz="1500" dirty="0">
                <a:latin typeface="Times New Roman" panose="02020603050405020304" pitchFamily="18" charset="0"/>
                <a:cs typeface="Times New Roman" panose="02020603050405020304" pitchFamily="18" charset="0"/>
              </a:rPr>
              <a:t>THE LAW REMAINS UNSETTLED</a:t>
            </a:r>
          </a:p>
          <a:p>
            <a:pPr marL="0" indent="0" algn="just">
              <a:buNone/>
            </a:pPr>
            <a:r>
              <a:rPr lang="en-US" sz="1500" dirty="0">
                <a:latin typeface="Times New Roman" panose="02020603050405020304" pitchFamily="18" charset="0"/>
                <a:cs typeface="Times New Roman" panose="02020603050405020304" pitchFamily="18" charset="0"/>
              </a:rPr>
              <a:t>	</a:t>
            </a:r>
            <a:r>
              <a:rPr lang="en-US" sz="1500" b="1" dirty="0">
                <a:latin typeface="Times New Roman" panose="02020603050405020304" pitchFamily="18" charset="0"/>
                <a:cs typeface="Times New Roman" panose="02020603050405020304" pitchFamily="18" charset="0"/>
              </a:rPr>
              <a:t>Brett Wells </a:t>
            </a:r>
            <a:r>
              <a:rPr lang="en-US" sz="1500" dirty="0">
                <a:latin typeface="Times New Roman" panose="02020603050405020304" pitchFamily="18" charset="0"/>
                <a:cs typeface="Times New Roman" panose="02020603050405020304" pitchFamily="18" charset="0"/>
              </a:rPr>
              <a:t>– Unauthorized pooling (pro royalty owner), commingling is for different reservoirs  </a:t>
            </a:r>
          </a:p>
          <a:p>
            <a:pPr marL="0" indent="0" algn="just">
              <a:buNone/>
            </a:pPr>
            <a:r>
              <a:rPr lang="en-US" sz="1500" dirty="0">
                <a:latin typeface="Times New Roman" panose="02020603050405020304" pitchFamily="18" charset="0"/>
                <a:cs typeface="Times New Roman" panose="02020603050405020304" pitchFamily="18" charset="0"/>
              </a:rPr>
              <a:t>	</a:t>
            </a:r>
            <a:r>
              <a:rPr lang="en-US" sz="1500" b="1" dirty="0">
                <a:latin typeface="Times New Roman" panose="02020603050405020304" pitchFamily="18" charset="0"/>
                <a:cs typeface="Times New Roman" panose="02020603050405020304" pitchFamily="18" charset="0"/>
              </a:rPr>
              <a:t>Ernest Smith </a:t>
            </a:r>
            <a:r>
              <a:rPr lang="en-US" sz="1500" dirty="0">
                <a:latin typeface="Times New Roman" panose="02020603050405020304" pitchFamily="18" charset="0"/>
                <a:cs typeface="Times New Roman" panose="02020603050405020304" pitchFamily="18" charset="0"/>
              </a:rPr>
              <a:t>– Produced and saved from lease premises (pro E&amp;P), same as drilling multiple vertical wells; pooling 	authority NOT required to drill horizontal wells across lease lines</a:t>
            </a:r>
          </a:p>
          <a:p>
            <a:pPr marL="0" indent="0" algn="just">
              <a:buNone/>
            </a:pPr>
            <a:endParaRPr lang="en-US" sz="1500" dirty="0">
              <a:latin typeface="Times New Roman" panose="02020603050405020304" pitchFamily="18" charset="0"/>
              <a:cs typeface="Times New Roman" panose="02020603050405020304" pitchFamily="18" charset="0"/>
            </a:endParaRPr>
          </a:p>
          <a:p>
            <a:pPr algn="just"/>
            <a:r>
              <a:rPr lang="en-US" sz="1500" dirty="0">
                <a:latin typeface="Times New Roman" panose="02020603050405020304" pitchFamily="18" charset="0"/>
                <a:cs typeface="Times New Roman" panose="02020603050405020304" pitchFamily="18" charset="0"/>
              </a:rPr>
              <a:t> Open to liability without complete contractual reliance between parties</a:t>
            </a:r>
          </a:p>
          <a:p>
            <a:pPr marL="0" indent="0" algn="just">
              <a:buNone/>
            </a:pPr>
            <a:endParaRPr lang="en-US" sz="1500" dirty="0">
              <a:latin typeface="Times New Roman" panose="02020603050405020304" pitchFamily="18" charset="0"/>
              <a:cs typeface="Times New Roman" panose="02020603050405020304" pitchFamily="18" charset="0"/>
            </a:endParaRPr>
          </a:p>
          <a:p>
            <a:pPr algn="just"/>
            <a:r>
              <a:rPr lang="en-US" sz="1500" dirty="0">
                <a:latin typeface="Times New Roman" panose="02020603050405020304" pitchFamily="18" charset="0"/>
                <a:cs typeface="Times New Roman" panose="02020603050405020304" pitchFamily="18" charset="0"/>
              </a:rPr>
              <a:t>Royalty owners have “successfully” sued operators </a:t>
            </a:r>
          </a:p>
          <a:p>
            <a:pPr lvl="4" algn="just"/>
            <a:r>
              <a:rPr lang="en-US" sz="1500" dirty="0">
                <a:latin typeface="Times New Roman" panose="02020603050405020304" pitchFamily="18" charset="0"/>
                <a:cs typeface="Times New Roman" panose="02020603050405020304" pitchFamily="18" charset="0"/>
              </a:rPr>
              <a:t>“Successfully” = $ettlement  (</a:t>
            </a:r>
            <a:r>
              <a:rPr lang="en-US" sz="1500" i="1" dirty="0">
                <a:latin typeface="Times New Roman" panose="02020603050405020304" pitchFamily="18" charset="0"/>
                <a:cs typeface="Times New Roman" panose="02020603050405020304" pitchFamily="18" charset="0"/>
              </a:rPr>
              <a:t>Klotzman</a:t>
            </a:r>
            <a:r>
              <a:rPr lang="en-US" sz="1500" dirty="0">
                <a:latin typeface="Times New Roman" panose="02020603050405020304" pitchFamily="18" charset="0"/>
                <a:cs typeface="Times New Roman" panose="02020603050405020304" pitchFamily="18" charset="0"/>
              </a:rPr>
              <a:t>)(</a:t>
            </a:r>
            <a:r>
              <a:rPr lang="en-US" sz="1500" i="1" dirty="0">
                <a:latin typeface="Times New Roman" panose="02020603050405020304" pitchFamily="18" charset="0"/>
                <a:cs typeface="Times New Roman" panose="02020603050405020304" pitchFamily="18" charset="0"/>
              </a:rPr>
              <a:t>Spartan</a:t>
            </a:r>
            <a:r>
              <a:rPr lang="en-US" sz="1500" dirty="0">
                <a:latin typeface="Times New Roman" panose="02020603050405020304" pitchFamily="18" charset="0"/>
                <a:cs typeface="Times New Roman" panose="02020603050405020304" pitchFamily="18" charset="0"/>
              </a:rPr>
              <a:t>) – </a:t>
            </a:r>
            <a:r>
              <a:rPr lang="en-US" sz="1500" b="1" dirty="0">
                <a:latin typeface="Times New Roman" panose="02020603050405020304" pitchFamily="18" charset="0"/>
                <a:cs typeface="Times New Roman" panose="02020603050405020304" pitchFamily="18" charset="0"/>
              </a:rPr>
              <a:t>mineral owner leverage</a:t>
            </a:r>
          </a:p>
          <a:p>
            <a:pPr lvl="4" algn="just"/>
            <a:r>
              <a:rPr lang="en-US" sz="1500" dirty="0">
                <a:latin typeface="Times New Roman" panose="02020603050405020304" pitchFamily="18" charset="0"/>
                <a:cs typeface="Times New Roman" panose="02020603050405020304" pitchFamily="18" charset="0"/>
              </a:rPr>
              <a:t>Most mineral/royalty owners could not afford to litigate big oil</a:t>
            </a:r>
          </a:p>
          <a:p>
            <a:pPr lvl="4" algn="just"/>
            <a:r>
              <a:rPr lang="en-US" sz="1500" dirty="0">
                <a:latin typeface="Times New Roman" panose="02020603050405020304" pitchFamily="18" charset="0"/>
                <a:cs typeface="Times New Roman" panose="02020603050405020304" pitchFamily="18" charset="0"/>
              </a:rPr>
              <a:t>Not worth their time and money   -    % ownership &lt; Court Costs</a:t>
            </a:r>
          </a:p>
          <a:p>
            <a:pPr marL="1828800" lvl="4" indent="0">
              <a:buNone/>
            </a:pPr>
            <a:endParaRPr lang="en-US" sz="800" dirty="0"/>
          </a:p>
          <a:p>
            <a:pPr marL="1828800" lvl="4" indent="0">
              <a:buNone/>
            </a:pPr>
            <a:endParaRPr lang="en-US" sz="800" dirty="0"/>
          </a:p>
        </p:txBody>
      </p:sp>
    </p:spTree>
    <p:extLst>
      <p:ext uri="{BB962C8B-B14F-4D97-AF65-F5344CB8AC3E}">
        <p14:creationId xmlns:p14="http://schemas.microsoft.com/office/powerpoint/2010/main" val="4092366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5E682A7-1264-E045-9825-43541DCD624F}"/>
              </a:ext>
            </a:extLst>
          </p:cNvPr>
          <p:cNvPicPr>
            <a:picLocks noChangeAspect="1"/>
          </p:cNvPicPr>
          <p:nvPr/>
        </p:nvPicPr>
        <p:blipFill rotWithShape="1">
          <a:blip r:embed="rId2"/>
          <a:srcRect t="1009" r="1" b="1"/>
          <a:stretch/>
        </p:blipFill>
        <p:spPr>
          <a:xfrm>
            <a:off x="8610600" y="548255"/>
            <a:ext cx="1721026" cy="1757614"/>
          </a:xfrm>
          <a:prstGeom prst="rect">
            <a:avLst/>
          </a:prstGeom>
          <a:effectLst/>
        </p:spPr>
      </p:pic>
      <p:sp>
        <p:nvSpPr>
          <p:cNvPr id="2" name="Title 1">
            <a:extLst>
              <a:ext uri="{FF2B5EF4-FFF2-40B4-BE49-F238E27FC236}">
                <a16:creationId xmlns:a16="http://schemas.microsoft.com/office/drawing/2014/main" id="{5D7708D9-F3B7-3841-9624-A7987A34216D}"/>
              </a:ext>
            </a:extLst>
          </p:cNvPr>
          <p:cNvSpPr>
            <a:spLocks noGrp="1"/>
          </p:cNvSpPr>
          <p:nvPr>
            <p:ph type="title"/>
          </p:nvPr>
        </p:nvSpPr>
        <p:spPr>
          <a:xfrm>
            <a:off x="1687154" y="733425"/>
            <a:ext cx="7247296" cy="1572444"/>
          </a:xfrm>
        </p:spPr>
        <p:txBody>
          <a:bodyPr>
            <a:normAutofit/>
          </a:bodyPr>
          <a:lstStyle/>
          <a:p>
            <a:r>
              <a:rPr lang="en-US" dirty="0">
                <a:latin typeface="Times New Roman" panose="02020603050405020304" pitchFamily="18" charset="0"/>
                <a:cs typeface="Times New Roman" panose="02020603050405020304" pitchFamily="18" charset="0"/>
              </a:rPr>
              <a:t>House Bill 1552 (2015)</a:t>
            </a:r>
          </a:p>
        </p:txBody>
      </p:sp>
      <p:sp>
        <p:nvSpPr>
          <p:cNvPr id="3" name="Content Placeholder 2">
            <a:extLst>
              <a:ext uri="{FF2B5EF4-FFF2-40B4-BE49-F238E27FC236}">
                <a16:creationId xmlns:a16="http://schemas.microsoft.com/office/drawing/2014/main" id="{200956AA-A03E-044E-BFFD-047B62AE79D4}"/>
              </a:ext>
            </a:extLst>
          </p:cNvPr>
          <p:cNvSpPr>
            <a:spLocks noGrp="1"/>
          </p:cNvSpPr>
          <p:nvPr>
            <p:ph idx="1"/>
          </p:nvPr>
        </p:nvSpPr>
        <p:spPr>
          <a:xfrm>
            <a:off x="2430105" y="2914650"/>
            <a:ext cx="7752120" cy="2966269"/>
          </a:xfrm>
        </p:spPr>
        <p:txBody>
          <a:bodyPr>
            <a:normAutofit/>
          </a:bodyPr>
          <a:lstStyle/>
          <a:p>
            <a:pPr algn="just"/>
            <a:r>
              <a:rPr lang="en-US" dirty="0">
                <a:latin typeface="Times New Roman" panose="02020603050405020304" pitchFamily="18" charset="0"/>
                <a:cs typeface="Times New Roman" panose="02020603050405020304" pitchFamily="18" charset="0"/>
              </a:rPr>
              <a:t>Proposal to allow allocation wells based on “reasonable” determination of production from drillsite tracts</a:t>
            </a:r>
          </a:p>
          <a:p>
            <a:pPr algn="just"/>
            <a:r>
              <a:rPr lang="en-US" dirty="0">
                <a:latin typeface="Times New Roman" panose="02020603050405020304" pitchFamily="18" charset="0"/>
                <a:cs typeface="Times New Roman" panose="02020603050405020304" pitchFamily="18" charset="0"/>
              </a:rPr>
              <a:t>Wanted to apply to RRC for rulings </a:t>
            </a:r>
          </a:p>
          <a:p>
            <a:pPr algn="just"/>
            <a:r>
              <a:rPr lang="en-US" dirty="0">
                <a:latin typeface="Times New Roman" panose="02020603050405020304" pitchFamily="18" charset="0"/>
                <a:cs typeface="Times New Roman" panose="02020603050405020304" pitchFamily="18" charset="0"/>
              </a:rPr>
              <a:t>Did not make it out of committee</a:t>
            </a:r>
          </a:p>
        </p:txBody>
      </p:sp>
    </p:spTree>
    <p:extLst>
      <p:ext uri="{BB962C8B-B14F-4D97-AF65-F5344CB8AC3E}">
        <p14:creationId xmlns:p14="http://schemas.microsoft.com/office/powerpoint/2010/main" val="3535414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298DF42-F70D-CB40-AE0C-93282FFDF571}"/>
              </a:ext>
            </a:extLst>
          </p:cNvPr>
          <p:cNvPicPr>
            <a:picLocks noChangeAspect="1"/>
          </p:cNvPicPr>
          <p:nvPr/>
        </p:nvPicPr>
        <p:blipFill rotWithShape="1">
          <a:blip r:embed="rId2"/>
          <a:srcRect l="10373" r="7660" b="1"/>
          <a:stretch/>
        </p:blipFill>
        <p:spPr>
          <a:xfrm>
            <a:off x="1562100" y="2409825"/>
            <a:ext cx="4106106" cy="2814637"/>
          </a:xfrm>
          <a:prstGeom prst="rect">
            <a:avLst/>
          </a:prstGeom>
        </p:spPr>
      </p:pic>
      <p:sp>
        <p:nvSpPr>
          <p:cNvPr id="2" name="Title 1">
            <a:extLst>
              <a:ext uri="{FF2B5EF4-FFF2-40B4-BE49-F238E27FC236}">
                <a16:creationId xmlns:a16="http://schemas.microsoft.com/office/drawing/2014/main" id="{96BCD333-98B4-A64D-94A2-75604F1AAB1E}"/>
              </a:ext>
            </a:extLst>
          </p:cNvPr>
          <p:cNvSpPr>
            <a:spLocks noGrp="1"/>
          </p:cNvSpPr>
          <p:nvPr>
            <p:ph type="title"/>
          </p:nvPr>
        </p:nvSpPr>
        <p:spPr>
          <a:xfrm>
            <a:off x="838200" y="365125"/>
            <a:ext cx="10515600" cy="1325563"/>
          </a:xfrm>
        </p:spPr>
        <p:txBody>
          <a:bodyPr>
            <a:normAutofit/>
          </a:bodyPr>
          <a:lstStyle/>
          <a:p>
            <a:pPr algn="ctr"/>
            <a:r>
              <a:rPr lang="en-US" dirty="0">
                <a:latin typeface="Times New Roman" panose="02020603050405020304" pitchFamily="18" charset="0"/>
                <a:cs typeface="Times New Roman" panose="02020603050405020304" pitchFamily="18" charset="0"/>
              </a:rPr>
              <a:t>Monroe v. Texas Railroad Commission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March 2018	</a:t>
            </a:r>
          </a:p>
        </p:txBody>
      </p:sp>
      <p:sp>
        <p:nvSpPr>
          <p:cNvPr id="3" name="Content Placeholder 2">
            <a:extLst>
              <a:ext uri="{FF2B5EF4-FFF2-40B4-BE49-F238E27FC236}">
                <a16:creationId xmlns:a16="http://schemas.microsoft.com/office/drawing/2014/main" id="{8AF74EF7-0CA9-CF43-B539-E9335EB64025}"/>
              </a:ext>
            </a:extLst>
          </p:cNvPr>
          <p:cNvSpPr>
            <a:spLocks noGrp="1"/>
          </p:cNvSpPr>
          <p:nvPr>
            <p:ph idx="1"/>
          </p:nvPr>
        </p:nvSpPr>
        <p:spPr>
          <a:xfrm>
            <a:off x="7024438" y="2303798"/>
            <a:ext cx="3800856" cy="4351338"/>
          </a:xfrm>
        </p:spPr>
        <p:txBody>
          <a:bodyPr>
            <a:normAutofit/>
          </a:bodyPr>
          <a:lstStyle/>
          <a:p>
            <a:pPr algn="just"/>
            <a:r>
              <a:rPr lang="en-US" sz="1700" dirty="0">
                <a:latin typeface="Times New Roman" panose="02020603050405020304" pitchFamily="18" charset="0"/>
                <a:cs typeface="Times New Roman" panose="02020603050405020304" pitchFamily="18" charset="0"/>
              </a:rPr>
              <a:t>Appealing RRC’s dismissal of complaint Devon had no contractual or legal right to drill an allocation well</a:t>
            </a:r>
          </a:p>
          <a:p>
            <a:pPr algn="just"/>
            <a:r>
              <a:rPr lang="en-US" sz="1700" dirty="0">
                <a:latin typeface="Times New Roman" panose="02020603050405020304" pitchFamily="18" charset="0"/>
                <a:cs typeface="Times New Roman" panose="02020603050405020304" pitchFamily="18" charset="0"/>
              </a:rPr>
              <a:t>RRC refused to answer legal questions</a:t>
            </a:r>
          </a:p>
          <a:p>
            <a:pPr algn="just"/>
            <a:r>
              <a:rPr lang="en-US" sz="1700" dirty="0">
                <a:latin typeface="Times New Roman" panose="02020603050405020304" pitchFamily="18" charset="0"/>
                <a:cs typeface="Times New Roman" panose="02020603050405020304" pitchFamily="18" charset="0"/>
              </a:rPr>
              <a:t>Filed suit in District Court</a:t>
            </a:r>
          </a:p>
          <a:p>
            <a:pPr algn="just"/>
            <a:r>
              <a:rPr lang="en-US" sz="1700" dirty="0">
                <a:latin typeface="Times New Roman" panose="02020603050405020304" pitchFamily="18" charset="0"/>
                <a:cs typeface="Times New Roman" panose="02020603050405020304" pitchFamily="18" charset="0"/>
              </a:rPr>
              <a:t>Monroe claims the RRC (1) acted unlawfully in granting an allocation permit and (2) acted unlawfully in granting Devon had established a good-faith claim to drill an allocation well with no pooling authority or PSA</a:t>
            </a:r>
          </a:p>
          <a:p>
            <a:pPr marL="0" indent="0">
              <a:buNone/>
            </a:pPr>
            <a:endParaRPr lang="en-US" sz="1700" dirty="0">
              <a:latin typeface="Times New Roman" panose="02020603050405020304" pitchFamily="18" charset="0"/>
              <a:cs typeface="Times New Roman" panose="02020603050405020304" pitchFamily="18" charset="0"/>
            </a:endParaRPr>
          </a:p>
          <a:p>
            <a:pPr marL="0" indent="0" algn="ctr">
              <a:buNone/>
            </a:pPr>
            <a:r>
              <a:rPr lang="en-US" sz="1700" dirty="0">
                <a:latin typeface="Times New Roman" panose="02020603050405020304" pitchFamily="18" charset="0"/>
                <a:cs typeface="Times New Roman" panose="02020603050405020304" pitchFamily="18" charset="0"/>
              </a:rPr>
              <a:t>Wait and see!</a:t>
            </a:r>
          </a:p>
        </p:txBody>
      </p:sp>
    </p:spTree>
    <p:extLst>
      <p:ext uri="{BB962C8B-B14F-4D97-AF65-F5344CB8AC3E}">
        <p14:creationId xmlns:p14="http://schemas.microsoft.com/office/powerpoint/2010/main" val="98933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CDEBF-7C73-AB4A-8DE0-EC165446C13D}"/>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SAMPLE LEASE PROVISION</a:t>
            </a:r>
          </a:p>
        </p:txBody>
      </p:sp>
      <p:sp>
        <p:nvSpPr>
          <p:cNvPr id="3" name="Content Placeholder 2">
            <a:extLst>
              <a:ext uri="{FF2B5EF4-FFF2-40B4-BE49-F238E27FC236}">
                <a16:creationId xmlns:a16="http://schemas.microsoft.com/office/drawing/2014/main" id="{BABD32D2-D65F-F147-950C-369E29D26BC2}"/>
              </a:ext>
            </a:extLst>
          </p:cNvPr>
          <p:cNvSpPr>
            <a:spLocks noGrp="1"/>
          </p:cNvSpPr>
          <p:nvPr>
            <p:ph idx="1"/>
          </p:nvPr>
        </p:nvSpPr>
        <p:spPr/>
        <p:txBody>
          <a:bodyPr>
            <a:normAutofit fontScale="62500" lnSpcReduction="20000"/>
          </a:bodyPr>
          <a:lstStyle/>
          <a:p>
            <a:pPr marL="0" indent="0" algn="just">
              <a:buNone/>
            </a:pPr>
            <a:r>
              <a:rPr lang="en-US" dirty="0">
                <a:latin typeface="Times New Roman" panose="02020603050405020304" pitchFamily="18" charset="0"/>
                <a:cs typeface="Times New Roman" panose="02020603050405020304" pitchFamily="18" charset="0"/>
              </a:rPr>
              <a:t>In addition to the creation of pooled units as provided for in this Lease, Lessee may, at its option, drill allocation wells and/or production sharing wells (either referred to herein as a “Sharing Well”) traversing said land or lands pooled therewith. For the purpose of computing the royalty to which owners of royalties and payments out of production are entitled on production of oil or gas from a Sharing Well, there shall be allocated to each tract or pooled unit containing Take Points in a Sharing Well a pro rata portion of the production from the Sharing Well, which pro rata portion is equal to the total production from the Sharing Well multiplied by a fraction, the numerator of which is the Productive Drainhole Length in the applicable tract or pooled unit and the denominator of which is the total Productive Drainhole Length in the Sharing Well. The portion of the production from a Sharing Well allocated to a pooled unit containing this Lease shall be further allocated to the owners of royalties and payments out of production under this Lease as provided for in Paragraph No. 5 hereof. Operations on or production from a Sharing Well shall be deemed to be operations on or production on and from this Lease. For the purposes of this Lease </a:t>
            </a:r>
            <a:r>
              <a:rPr lang="en-US" b="1"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 “Sharing Well” means a Horizontal Drainhole Well with Take Points in: (i) two or more unpooled tracts or leases, (ii) two or more pooled units, or (iii) a pooled unit or units and one or more tracts or leases not included in such pooled unit or units, </a:t>
            </a:r>
            <a:r>
              <a:rPr lang="en-US" b="1"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“Take Point” means any point along a horizontal wellbore where oil or gas can be produced in the wellbore from the reservoir or field interval in question, and </a:t>
            </a:r>
            <a:r>
              <a:rPr lang="en-US" b="1" dirty="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“Productive Drainhole Length” means the horizontal length of the wellbore path that begins at the first Take Point and runs along the actually surveyed path of the wellbore to the last Take Point. This length will be determined by an “as drilled” survey performed after the Sharing Well is drilled and completed. </a:t>
            </a:r>
          </a:p>
        </p:txBody>
      </p:sp>
      <p:pic>
        <p:nvPicPr>
          <p:cNvPr id="5" name="Picture 4">
            <a:extLst>
              <a:ext uri="{FF2B5EF4-FFF2-40B4-BE49-F238E27FC236}">
                <a16:creationId xmlns:a16="http://schemas.microsoft.com/office/drawing/2014/main" id="{057F29C4-A08F-4046-99F7-4082A2C96142}"/>
              </a:ext>
            </a:extLst>
          </p:cNvPr>
          <p:cNvPicPr>
            <a:picLocks noChangeAspect="1"/>
          </p:cNvPicPr>
          <p:nvPr/>
        </p:nvPicPr>
        <p:blipFill>
          <a:blip r:embed="rId2"/>
          <a:stretch>
            <a:fillRect/>
          </a:stretch>
        </p:blipFill>
        <p:spPr>
          <a:xfrm>
            <a:off x="1000125" y="5732463"/>
            <a:ext cx="1148953" cy="612775"/>
          </a:xfrm>
          <a:prstGeom prst="rect">
            <a:avLst/>
          </a:prstGeom>
        </p:spPr>
      </p:pic>
      <p:sp>
        <p:nvSpPr>
          <p:cNvPr id="6" name="TextBox 5">
            <a:extLst>
              <a:ext uri="{FF2B5EF4-FFF2-40B4-BE49-F238E27FC236}">
                <a16:creationId xmlns:a16="http://schemas.microsoft.com/office/drawing/2014/main" id="{D6CD9DA4-8801-524A-9947-01D6A02476D3}"/>
              </a:ext>
            </a:extLst>
          </p:cNvPr>
          <p:cNvSpPr txBox="1"/>
          <p:nvPr/>
        </p:nvSpPr>
        <p:spPr>
          <a:xfrm>
            <a:off x="2311003" y="5732463"/>
            <a:ext cx="3305175" cy="646331"/>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W. Matt Rainey</a:t>
            </a:r>
          </a:p>
          <a:p>
            <a:r>
              <a:rPr lang="en-US" sz="1200" dirty="0">
                <a:latin typeface="Times New Roman" panose="02020603050405020304" pitchFamily="18" charset="0"/>
                <a:cs typeface="Times New Roman" panose="02020603050405020304" pitchFamily="18" charset="0"/>
              </a:rPr>
              <a:t>Mani Little &amp; Wortmann, PLLC</a:t>
            </a:r>
          </a:p>
          <a:p>
            <a:r>
              <a:rPr lang="en-US" sz="1200" dirty="0">
                <a:latin typeface="Times New Roman" panose="02020603050405020304" pitchFamily="18" charset="0"/>
                <a:cs typeface="Times New Roman" panose="02020603050405020304" pitchFamily="18" charset="0"/>
              </a:rPr>
              <a:t>mrainey@mlwenergylaw.com</a:t>
            </a:r>
          </a:p>
        </p:txBody>
      </p:sp>
    </p:spTree>
    <p:extLst>
      <p:ext uri="{BB962C8B-B14F-4D97-AF65-F5344CB8AC3E}">
        <p14:creationId xmlns:p14="http://schemas.microsoft.com/office/powerpoint/2010/main" val="630341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3DD5B-6408-E24C-B371-B994BEA874D5}"/>
              </a:ext>
            </a:extLst>
          </p:cNvPr>
          <p:cNvSpPr>
            <a:spLocks noGrp="1"/>
          </p:cNvSpPr>
          <p:nvPr>
            <p:ph type="title"/>
          </p:nvPr>
        </p:nvSpPr>
        <p:spPr>
          <a:xfrm>
            <a:off x="4839128" y="698643"/>
            <a:ext cx="6514672" cy="1735638"/>
          </a:xfrm>
        </p:spPr>
        <p:txBody>
          <a:bodyPr>
            <a:normAutofit/>
          </a:bodyPr>
          <a:lstStyle/>
          <a:p>
            <a:pPr algn="ctr"/>
            <a:r>
              <a:rPr lang="en-US" dirty="0">
                <a:latin typeface="Times New Roman" panose="02020603050405020304" pitchFamily="18" charset="0"/>
                <a:cs typeface="Times New Roman" panose="02020603050405020304" pitchFamily="18" charset="0"/>
              </a:rPr>
              <a:t>ALLOCATION WELL DEFINED</a:t>
            </a:r>
          </a:p>
        </p:txBody>
      </p:sp>
      <p:sp>
        <p:nvSpPr>
          <p:cNvPr id="3" name="Content Placeholder 2">
            <a:extLst>
              <a:ext uri="{FF2B5EF4-FFF2-40B4-BE49-F238E27FC236}">
                <a16:creationId xmlns:a16="http://schemas.microsoft.com/office/drawing/2014/main" id="{FC515A46-580B-0B48-92B3-7BA20B1E67D3}"/>
              </a:ext>
            </a:extLst>
          </p:cNvPr>
          <p:cNvSpPr>
            <a:spLocks noGrp="1"/>
          </p:cNvSpPr>
          <p:nvPr>
            <p:ph idx="1"/>
          </p:nvPr>
        </p:nvSpPr>
        <p:spPr>
          <a:xfrm>
            <a:off x="838200" y="3361038"/>
            <a:ext cx="10515600" cy="2815924"/>
          </a:xfrm>
        </p:spPr>
        <p:txBody>
          <a:bodyPr>
            <a:normAutofit fontScale="92500" lnSpcReduction="20000"/>
          </a:bodyPr>
          <a:lstStyle/>
          <a:p>
            <a:pPr algn="just"/>
            <a:r>
              <a:rPr lang="en-US" b="1" dirty="0">
                <a:latin typeface="Times New Roman" panose="02020603050405020304" pitchFamily="18" charset="0"/>
                <a:cs typeface="Times New Roman" panose="02020603050405020304" pitchFamily="18" charset="0"/>
              </a:rPr>
              <a:t>Horizontal well traversing the boundary between two (or more) leases without an agreement (pooling, PSA, or otherwise) for determining how production between the leases will be shared</a:t>
            </a: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Common Uses</a:t>
            </a:r>
          </a:p>
          <a:p>
            <a:pPr lvl="1" algn="just"/>
            <a:r>
              <a:rPr lang="en-US" dirty="0">
                <a:latin typeface="Times New Roman" panose="02020603050405020304" pitchFamily="18" charset="0"/>
                <a:cs typeface="Times New Roman" panose="02020603050405020304" pitchFamily="18" charset="0"/>
              </a:rPr>
              <a:t>No pooling provisions in lease </a:t>
            </a:r>
            <a:r>
              <a:rPr lang="en-US" sz="1700" i="1" dirty="0">
                <a:latin typeface="Times New Roman" panose="02020603050405020304" pitchFamily="18" charset="0"/>
                <a:cs typeface="Times New Roman" panose="02020603050405020304" pitchFamily="18" charset="0"/>
              </a:rPr>
              <a:t>(Klotzman) </a:t>
            </a:r>
            <a:r>
              <a:rPr lang="en-US" dirty="0">
                <a:latin typeface="Times New Roman" panose="02020603050405020304" pitchFamily="18" charset="0"/>
                <a:cs typeface="Times New Roman" panose="02020603050405020304" pitchFamily="18" charset="0"/>
              </a:rPr>
              <a:t>– no cross-conveyance of interest </a:t>
            </a:r>
          </a:p>
          <a:p>
            <a:pPr lvl="1" algn="just"/>
            <a:r>
              <a:rPr lang="en-US" dirty="0">
                <a:latin typeface="Times New Roman" panose="02020603050405020304" pitchFamily="18" charset="0"/>
                <a:cs typeface="Times New Roman" panose="02020603050405020304" pitchFamily="18" charset="0"/>
              </a:rPr>
              <a:t>Inadequate pooling provisions or restrictive pooling </a:t>
            </a:r>
          </a:p>
          <a:p>
            <a:pPr lvl="1" algn="just"/>
            <a:r>
              <a:rPr lang="en-US" dirty="0">
                <a:latin typeface="Times New Roman" panose="02020603050405020304" pitchFamily="18" charset="0"/>
                <a:cs typeface="Times New Roman" panose="02020603050405020304" pitchFamily="18" charset="0"/>
              </a:rPr>
              <a:t>No PSA (Production Sharing Agreement) or other written agreement (&lt;65%)</a:t>
            </a:r>
          </a:p>
        </p:txBody>
      </p:sp>
      <p:pic>
        <p:nvPicPr>
          <p:cNvPr id="5" name="Picture 4">
            <a:extLst>
              <a:ext uri="{FF2B5EF4-FFF2-40B4-BE49-F238E27FC236}">
                <a16:creationId xmlns:a16="http://schemas.microsoft.com/office/drawing/2014/main" id="{F4E1DFC3-4DED-A54A-826C-271BF5827EC0}"/>
              </a:ext>
            </a:extLst>
          </p:cNvPr>
          <p:cNvPicPr>
            <a:picLocks noChangeAspect="1"/>
          </p:cNvPicPr>
          <p:nvPr/>
        </p:nvPicPr>
        <p:blipFill>
          <a:blip r:embed="rId2"/>
          <a:stretch>
            <a:fillRect/>
          </a:stretch>
        </p:blipFill>
        <p:spPr>
          <a:xfrm>
            <a:off x="1013426" y="345097"/>
            <a:ext cx="3492500" cy="2324100"/>
          </a:xfrm>
          <a:prstGeom prst="rect">
            <a:avLst/>
          </a:prstGeom>
        </p:spPr>
      </p:pic>
    </p:spTree>
    <p:extLst>
      <p:ext uri="{BB962C8B-B14F-4D97-AF65-F5344CB8AC3E}">
        <p14:creationId xmlns:p14="http://schemas.microsoft.com/office/powerpoint/2010/main" val="138051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2F1D5-1728-B641-943E-17651FCF9F27}"/>
              </a:ext>
            </a:extLst>
          </p:cNvPr>
          <p:cNvSpPr>
            <a:spLocks noGrp="1"/>
          </p:cNvSpPr>
          <p:nvPr>
            <p:ph type="title"/>
          </p:nvPr>
        </p:nvSpPr>
        <p:spPr/>
        <p:txBody>
          <a:bodyPr/>
          <a:lstStyle/>
          <a:p>
            <a:r>
              <a:rPr lang="en-US" dirty="0">
                <a:latin typeface="Times" pitchFamily="2" charset="0"/>
              </a:rPr>
              <a:t>Disadvantages </a:t>
            </a:r>
          </a:p>
        </p:txBody>
      </p:sp>
      <p:sp>
        <p:nvSpPr>
          <p:cNvPr id="3" name="Content Placeholder 2">
            <a:extLst>
              <a:ext uri="{FF2B5EF4-FFF2-40B4-BE49-F238E27FC236}">
                <a16:creationId xmlns:a16="http://schemas.microsoft.com/office/drawing/2014/main" id="{F2FBBD05-171E-4D4D-B609-89B6D84F13C0}"/>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Well-by-well accounting and division of interests (pooling is uniform across entire pooled unit)</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Perpetuates leases on drillsite tracts only</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Less flexibility for conducting drilling activities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Owners not bound to production formula (room for dispute)</a:t>
            </a:r>
          </a:p>
        </p:txBody>
      </p:sp>
    </p:spTree>
    <p:extLst>
      <p:ext uri="{BB962C8B-B14F-4D97-AF65-F5344CB8AC3E}">
        <p14:creationId xmlns:p14="http://schemas.microsoft.com/office/powerpoint/2010/main" val="3971934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E6DA1-1EDE-344A-8713-0D99FBBAEFF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Advantages</a:t>
            </a:r>
          </a:p>
        </p:txBody>
      </p:sp>
      <p:sp>
        <p:nvSpPr>
          <p:cNvPr id="3" name="Content Placeholder 2">
            <a:extLst>
              <a:ext uri="{FF2B5EF4-FFF2-40B4-BE49-F238E27FC236}">
                <a16:creationId xmlns:a16="http://schemas.microsoft.com/office/drawing/2014/main" id="{056B16E6-1FFF-7641-970A-AC832A11319C}"/>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Economical (multiple traversed tracts)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Timely - obtaining agreements from numerous owners is burdensome</a:t>
            </a: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More flexibility for conducting drilling activities</a:t>
            </a:r>
          </a:p>
          <a:p>
            <a:pPr marL="0" indent="0">
              <a:buNone/>
            </a:pPr>
            <a:endParaRPr lang="en-US" dirty="0"/>
          </a:p>
          <a:p>
            <a:r>
              <a:rPr lang="en-US" dirty="0">
                <a:latin typeface="Times New Roman" panose="02020603050405020304" pitchFamily="18" charset="0"/>
                <a:cs typeface="Times New Roman" panose="02020603050405020304" pitchFamily="18" charset="0"/>
              </a:rPr>
              <a:t>No ratification from non-drillsite mineral or NPRI owners (no pooling)</a:t>
            </a:r>
          </a:p>
          <a:p>
            <a:pPr marL="0" indent="0">
              <a:buNone/>
            </a:pPr>
            <a:endParaRPr lang="en-US" dirty="0"/>
          </a:p>
        </p:txBody>
      </p:sp>
    </p:spTree>
    <p:extLst>
      <p:ext uri="{BB962C8B-B14F-4D97-AF65-F5344CB8AC3E}">
        <p14:creationId xmlns:p14="http://schemas.microsoft.com/office/powerpoint/2010/main" val="3397912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A246F-42DF-744B-A5B3-89A5D2EF8D82}"/>
              </a:ext>
            </a:extLst>
          </p:cNvPr>
          <p:cNvSpPr>
            <a:spLocks noGrp="1"/>
          </p:cNvSpPr>
          <p:nvPr>
            <p:ph type="title"/>
          </p:nvPr>
        </p:nvSpPr>
        <p:spPr>
          <a:xfrm>
            <a:off x="2937785" y="521843"/>
            <a:ext cx="5127031" cy="900451"/>
          </a:xfrm>
        </p:spPr>
        <p:txBody>
          <a:bodyPr>
            <a:normAutofit/>
          </a:bodyPr>
          <a:lstStyle/>
          <a:p>
            <a:pPr algn="ctr"/>
            <a:r>
              <a:rPr lang="en-US" dirty="0">
                <a:latin typeface="Times New Roman" panose="02020603050405020304" pitchFamily="18" charset="0"/>
                <a:cs typeface="Times New Roman" panose="02020603050405020304" pitchFamily="18" charset="0"/>
              </a:rPr>
              <a:t>Lessee’s Rights</a:t>
            </a:r>
          </a:p>
        </p:txBody>
      </p:sp>
      <p:sp>
        <p:nvSpPr>
          <p:cNvPr id="3" name="Content Placeholder 2">
            <a:extLst>
              <a:ext uri="{FF2B5EF4-FFF2-40B4-BE49-F238E27FC236}">
                <a16:creationId xmlns:a16="http://schemas.microsoft.com/office/drawing/2014/main" id="{6C81954E-FEA6-074D-98AC-40E42DD8CD97}"/>
              </a:ext>
            </a:extLst>
          </p:cNvPr>
          <p:cNvSpPr>
            <a:spLocks noGrp="1"/>
          </p:cNvSpPr>
          <p:nvPr>
            <p:ph idx="1"/>
          </p:nvPr>
        </p:nvSpPr>
        <p:spPr>
          <a:xfrm>
            <a:off x="648926" y="1748176"/>
            <a:ext cx="10858129" cy="1623674"/>
          </a:xfrm>
        </p:spPr>
        <p:txBody>
          <a:bodyPr>
            <a:normAutofit fontScale="92500" lnSpcReduction="10000"/>
          </a:bodyPr>
          <a:lstStyle/>
          <a:p>
            <a:pPr algn="just"/>
            <a:r>
              <a:rPr lang="en-US" sz="2400" dirty="0">
                <a:latin typeface="Times New Roman" panose="02020603050405020304" pitchFamily="18" charset="0"/>
                <a:cs typeface="Times New Roman" panose="02020603050405020304" pitchFamily="18" charset="0"/>
              </a:rPr>
              <a:t>Greatest Possible Estate – allows lessee to drill anywhere on lease, including </a:t>
            </a:r>
            <a:r>
              <a:rPr lang="en-US" sz="2400" b="1" dirty="0">
                <a:latin typeface="Times New Roman" panose="02020603050405020304" pitchFamily="18" charset="0"/>
                <a:cs typeface="Times New Roman" panose="02020603050405020304" pitchFamily="18" charset="0"/>
              </a:rPr>
              <a:t>border to border</a:t>
            </a:r>
            <a:r>
              <a:rPr lang="en-US" sz="2400" dirty="0">
                <a:latin typeface="Times New Roman" panose="02020603050405020304" pitchFamily="18" charset="0"/>
                <a:cs typeface="Times New Roman" panose="02020603050405020304" pitchFamily="18" charset="0"/>
              </a:rPr>
              <a:t>, unless expressly prohibited by the lease </a:t>
            </a:r>
            <a:r>
              <a:rPr lang="en-US" sz="1800" i="1" dirty="0">
                <a:latin typeface="Times New Roman" panose="02020603050405020304" pitchFamily="18" charset="0"/>
                <a:cs typeface="Times New Roman" panose="02020603050405020304" pitchFamily="18" charset="0"/>
              </a:rPr>
              <a:t>Cockrell v. Texas Gulf Sulphur Co.</a:t>
            </a:r>
            <a:r>
              <a:rPr lang="en-US" sz="1800" dirty="0">
                <a:latin typeface="Times New Roman" panose="02020603050405020304" pitchFamily="18" charset="0"/>
                <a:cs typeface="Times New Roman" panose="02020603050405020304" pitchFamily="18" charset="0"/>
              </a:rPr>
              <a:t>, 299 S.W.2d 672, 675 (Tex. 1956)</a:t>
            </a:r>
          </a:p>
          <a:p>
            <a:pPr marL="0" indent="0" algn="just">
              <a:buNone/>
            </a:pPr>
            <a:endParaRPr lang="en-US" sz="18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Typical lease language does not limit type of development (vertical v. horizontal)</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id="{192E49B7-B20C-5742-9132-EBBD86A4ABE4}"/>
              </a:ext>
            </a:extLst>
          </p:cNvPr>
          <p:cNvPicPr>
            <a:picLocks noChangeAspect="1"/>
          </p:cNvPicPr>
          <p:nvPr/>
        </p:nvPicPr>
        <p:blipFill>
          <a:blip r:embed="rId2"/>
          <a:stretch>
            <a:fillRect/>
          </a:stretch>
        </p:blipFill>
        <p:spPr>
          <a:xfrm>
            <a:off x="8703541" y="3697732"/>
            <a:ext cx="2803515" cy="2207768"/>
          </a:xfrm>
          <a:prstGeom prst="rect">
            <a:avLst/>
          </a:prstGeom>
        </p:spPr>
      </p:pic>
      <p:sp>
        <p:nvSpPr>
          <p:cNvPr id="9" name="TextBox 8">
            <a:extLst>
              <a:ext uri="{FF2B5EF4-FFF2-40B4-BE49-F238E27FC236}">
                <a16:creationId xmlns:a16="http://schemas.microsoft.com/office/drawing/2014/main" id="{DB7ACD22-9D19-F648-A916-E8B7DC5509B2}"/>
              </a:ext>
            </a:extLst>
          </p:cNvPr>
          <p:cNvSpPr txBox="1"/>
          <p:nvPr/>
        </p:nvSpPr>
        <p:spPr>
          <a:xfrm>
            <a:off x="648927" y="3458965"/>
            <a:ext cx="8054614" cy="2400657"/>
          </a:xfrm>
          <a:prstGeom prst="rect">
            <a:avLst/>
          </a:prstGeom>
          <a:noFill/>
        </p:spPr>
        <p:txBody>
          <a:bodyPr wrap="square" rtlCol="0">
            <a:spAutoFit/>
          </a:bodyPr>
          <a:lstStyle/>
          <a:p>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Ownership of all minerals in place</a:t>
            </a:r>
          </a:p>
          <a:p>
            <a:pPr algn="just"/>
            <a:endParaRPr lang="en-US" sz="22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Right to drill, explore and produce from the land (these rights likely greater than determining how to pay royalties)</a:t>
            </a:r>
          </a:p>
          <a:p>
            <a:pPr algn="just"/>
            <a:endParaRPr lang="en-US" sz="22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No unauthorized cross-conveyances</a:t>
            </a:r>
          </a:p>
        </p:txBody>
      </p:sp>
    </p:spTree>
    <p:extLst>
      <p:ext uri="{BB962C8B-B14F-4D97-AF65-F5344CB8AC3E}">
        <p14:creationId xmlns:p14="http://schemas.microsoft.com/office/powerpoint/2010/main" val="957941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6728AF2-900F-FB4C-9ABE-F9833876D6B9}"/>
              </a:ext>
            </a:extLst>
          </p:cNvPr>
          <p:cNvPicPr>
            <a:picLocks noChangeAspect="1"/>
          </p:cNvPicPr>
          <p:nvPr/>
        </p:nvPicPr>
        <p:blipFill rotWithShape="1">
          <a:blip r:embed="rId2">
            <a:extLst/>
          </a:blip>
          <a:srcRect l="34716" r="1" b="1"/>
          <a:stretch/>
        </p:blipFill>
        <p:spPr>
          <a:xfrm>
            <a:off x="7482840" y="566738"/>
            <a:ext cx="2591502" cy="1776412"/>
          </a:xfrm>
          <a:prstGeom prst="rect">
            <a:avLst/>
          </a:prstGeom>
        </p:spPr>
      </p:pic>
      <p:sp>
        <p:nvSpPr>
          <p:cNvPr id="2" name="Title 1">
            <a:extLst>
              <a:ext uri="{FF2B5EF4-FFF2-40B4-BE49-F238E27FC236}">
                <a16:creationId xmlns:a16="http://schemas.microsoft.com/office/drawing/2014/main" id="{177CA61E-177F-E248-B7C8-603F72AB3F9A}"/>
              </a:ext>
            </a:extLst>
          </p:cNvPr>
          <p:cNvSpPr>
            <a:spLocks noGrp="1"/>
          </p:cNvSpPr>
          <p:nvPr>
            <p:ph type="title"/>
          </p:nvPr>
        </p:nvSpPr>
        <p:spPr>
          <a:xfrm>
            <a:off x="1143000" y="1085850"/>
            <a:ext cx="10515600" cy="738188"/>
          </a:xfrm>
        </p:spPr>
        <p:txBody>
          <a:bodyPr>
            <a:normAutofit/>
          </a:bodyPr>
          <a:lstStyle/>
          <a:p>
            <a:r>
              <a:rPr lang="en-US" dirty="0">
                <a:latin typeface="Times New Roman" panose="02020603050405020304" pitchFamily="18" charset="0"/>
                <a:cs typeface="Times New Roman" panose="02020603050405020304" pitchFamily="18" charset="0"/>
              </a:rPr>
              <a:t>Minerals in Place</a:t>
            </a:r>
          </a:p>
        </p:txBody>
      </p:sp>
      <p:sp>
        <p:nvSpPr>
          <p:cNvPr id="3" name="Content Placeholder 2">
            <a:extLst>
              <a:ext uri="{FF2B5EF4-FFF2-40B4-BE49-F238E27FC236}">
                <a16:creationId xmlns:a16="http://schemas.microsoft.com/office/drawing/2014/main" id="{F35F0285-E487-1D4F-82C7-01B60BE8E74A}"/>
              </a:ext>
            </a:extLst>
          </p:cNvPr>
          <p:cNvSpPr>
            <a:spLocks noGrp="1"/>
          </p:cNvSpPr>
          <p:nvPr>
            <p:ph idx="1"/>
          </p:nvPr>
        </p:nvSpPr>
        <p:spPr>
          <a:xfrm>
            <a:off x="973123" y="2969702"/>
            <a:ext cx="10192624" cy="3179427"/>
          </a:xfrm>
        </p:spPr>
        <p:txBody>
          <a:bodyPr>
            <a:normAutofit fontScale="55000" lnSpcReduction="20000"/>
          </a:bodyPr>
          <a:lstStyle/>
          <a:p>
            <a:pPr algn="just"/>
            <a:r>
              <a:rPr lang="en-US" sz="4200" dirty="0">
                <a:latin typeface="Times New Roman" panose="02020603050405020304" pitchFamily="18" charset="0"/>
                <a:cs typeface="Times New Roman" panose="02020603050405020304" pitchFamily="18" charset="0"/>
              </a:rPr>
              <a:t>Absent a pooling agreement or allocation agreement, production is allocated to the mineral owners in the tract where the minerals are captured </a:t>
            </a:r>
            <a:r>
              <a:rPr lang="en-US" sz="3300" i="1" dirty="0">
                <a:latin typeface="Times New Roman" panose="02020603050405020304" pitchFamily="18" charset="0"/>
                <a:cs typeface="Times New Roman" panose="02020603050405020304" pitchFamily="18" charset="0"/>
              </a:rPr>
              <a:t>Japhet v. McRae</a:t>
            </a:r>
            <a:r>
              <a:rPr lang="en-US" sz="3300" dirty="0">
                <a:latin typeface="Times New Roman" panose="02020603050405020304" pitchFamily="18" charset="0"/>
                <a:cs typeface="Times New Roman" panose="02020603050405020304" pitchFamily="18" charset="0"/>
              </a:rPr>
              <a:t>, 276 S.W. 669, 670 (Tex. Comm’n App. 1925, judgm’t adopted)</a:t>
            </a:r>
          </a:p>
          <a:p>
            <a:pPr marL="0" indent="0" algn="just">
              <a:buNone/>
            </a:pPr>
            <a:endParaRPr lang="en-US" sz="4200" dirty="0">
              <a:latin typeface="Times New Roman" panose="02020603050405020304" pitchFamily="18" charset="0"/>
              <a:cs typeface="Times New Roman" panose="02020603050405020304" pitchFamily="18" charset="0"/>
            </a:endParaRPr>
          </a:p>
          <a:p>
            <a:pPr algn="just"/>
            <a:r>
              <a:rPr lang="en-US" sz="4200" dirty="0">
                <a:latin typeface="Times New Roman" panose="02020603050405020304" pitchFamily="18" charset="0"/>
                <a:cs typeface="Times New Roman" panose="02020603050405020304" pitchFamily="18" charset="0"/>
              </a:rPr>
              <a:t>Lease grants fee simple determinable = 100% of minerals under leased premises; right to enter the land and extract minerals and all other such incidents thereto as are necessary to be used to enjoy them </a:t>
            </a:r>
            <a:r>
              <a:rPr lang="en-US" sz="3200" i="1" dirty="0">
                <a:latin typeface="Times New Roman" panose="02020603050405020304" pitchFamily="18" charset="0"/>
                <a:cs typeface="Times New Roman" panose="02020603050405020304" pitchFamily="18" charset="0"/>
              </a:rPr>
              <a:t>Tarrant Cty. Water Control &amp; Imp. Dist. No. One v. Haupt, Inc.</a:t>
            </a:r>
            <a:r>
              <a:rPr lang="en-US" sz="3200" dirty="0">
                <a:latin typeface="Times New Roman" panose="02020603050405020304" pitchFamily="18" charset="0"/>
                <a:cs typeface="Times New Roman" panose="02020603050405020304" pitchFamily="18" charset="0"/>
              </a:rPr>
              <a:t>, 854 S.W.2d 909,911 (Tex. 1993) </a:t>
            </a:r>
          </a:p>
          <a:p>
            <a:pPr marL="0" indent="0" algn="just">
              <a:buNone/>
            </a:pPr>
            <a:endParaRPr lang="en-US" sz="3200" dirty="0">
              <a:latin typeface="Times New Roman" panose="02020603050405020304" pitchFamily="18" charset="0"/>
              <a:cs typeface="Times New Roman" panose="02020603050405020304" pitchFamily="18" charset="0"/>
            </a:endParaRPr>
          </a:p>
          <a:p>
            <a:pPr algn="just"/>
            <a:r>
              <a:rPr lang="en-US" sz="4700" dirty="0">
                <a:latin typeface="Times New Roman" panose="02020603050405020304" pitchFamily="18" charset="0"/>
                <a:cs typeface="Times New Roman" panose="02020603050405020304" pitchFamily="18" charset="0"/>
              </a:rPr>
              <a:t>Allocation does not convey interests to a third party</a:t>
            </a:r>
          </a:p>
          <a:p>
            <a:endParaRPr lang="en-US" sz="2000" dirty="0">
              <a:latin typeface="Times New Roman" panose="02020603050405020304" pitchFamily="18" charset="0"/>
              <a:cs typeface="Times New Roman" panose="02020603050405020304" pitchFamily="18" charset="0"/>
            </a:endParaRPr>
          </a:p>
          <a:p>
            <a:endParaRPr lang="en-US" sz="2000" dirty="0"/>
          </a:p>
          <a:p>
            <a:endParaRPr lang="en-US" sz="2000" dirty="0"/>
          </a:p>
        </p:txBody>
      </p:sp>
    </p:spTree>
    <p:extLst>
      <p:ext uri="{BB962C8B-B14F-4D97-AF65-F5344CB8AC3E}">
        <p14:creationId xmlns:p14="http://schemas.microsoft.com/office/powerpoint/2010/main" val="3724413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55B8C-C64A-944B-8FE1-36701D7DDE6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“Reasonable Probability”</a:t>
            </a:r>
          </a:p>
        </p:txBody>
      </p:sp>
      <p:sp>
        <p:nvSpPr>
          <p:cNvPr id="3" name="Content Placeholder 2">
            <a:extLst>
              <a:ext uri="{FF2B5EF4-FFF2-40B4-BE49-F238E27FC236}">
                <a16:creationId xmlns:a16="http://schemas.microsoft.com/office/drawing/2014/main" id="{3F02CE7B-180F-094F-A769-2C7A2AF8EF67}"/>
              </a:ext>
            </a:extLst>
          </p:cNvPr>
          <p:cNvSpPr>
            <a:spLocks noGrp="1"/>
          </p:cNvSpPr>
          <p:nvPr>
            <p:ph idx="1"/>
          </p:nvPr>
        </p:nvSpPr>
        <p:spPr/>
        <p:txBody>
          <a:bodyPr>
            <a:normAutofit fontScale="85000" lnSpcReduction="20000"/>
          </a:bodyPr>
          <a:lstStyle/>
          <a:p>
            <a:pPr algn="just"/>
            <a:r>
              <a:rPr lang="en-US" i="1" dirty="0">
                <a:latin typeface="Times New Roman" panose="02020603050405020304" pitchFamily="18" charset="0"/>
                <a:cs typeface="Times New Roman" panose="02020603050405020304" pitchFamily="18" charset="0"/>
              </a:rPr>
              <a:t>Browning Oil Co. v. Luecke </a:t>
            </a:r>
            <a:r>
              <a:rPr lang="en-US" dirty="0">
                <a:latin typeface="Times New Roman" panose="02020603050405020304" pitchFamily="18" charset="0"/>
                <a:cs typeface="Times New Roman" panose="02020603050405020304" pitchFamily="18" charset="0"/>
              </a:rPr>
              <a:t>– Improper pooling where a horizontal well was drilled in violation of an anti-dilution provision in the lease; this failed to strictly comply with the pooling provisions in the lease; court held lessee must account to the lessor for production on an unpooled basis; rejected lessors veiled argument for the “Confusion of Goods” doctrine; ruled operator owed damages to be calculated on “</a:t>
            </a:r>
            <a:r>
              <a:rPr lang="en-US" b="1" dirty="0">
                <a:latin typeface="Times New Roman" panose="02020603050405020304" pitchFamily="18" charset="0"/>
                <a:cs typeface="Times New Roman" panose="02020603050405020304" pitchFamily="18" charset="0"/>
              </a:rPr>
              <a:t>a determination of what production can be attributed to their tracts with reasonable probability</a:t>
            </a:r>
            <a:r>
              <a:rPr lang="en-US" dirty="0">
                <a:latin typeface="Times New Roman" panose="02020603050405020304" pitchFamily="18" charset="0"/>
                <a:cs typeface="Times New Roman" panose="02020603050405020304" pitchFamily="18" charset="0"/>
              </a:rPr>
              <a:t>” </a:t>
            </a:r>
            <a:r>
              <a:rPr lang="en-US" sz="2100" dirty="0">
                <a:latin typeface="Times New Roman" panose="02020603050405020304" pitchFamily="18" charset="0"/>
                <a:cs typeface="Times New Roman" panose="02020603050405020304" pitchFamily="18" charset="0"/>
              </a:rPr>
              <a:t>38 S.W.3d 625, 632 (Tex. App. - Austin 2000, pet. denied)</a:t>
            </a:r>
          </a:p>
          <a:p>
            <a:pPr marL="0" indent="0" algn="just">
              <a:buNone/>
            </a:pPr>
            <a:endParaRPr lang="en-US" sz="1500" dirty="0">
              <a:latin typeface="Times New Roman" panose="02020603050405020304" pitchFamily="18" charset="0"/>
              <a:cs typeface="Times New Roman" panose="02020603050405020304" pitchFamily="18" charset="0"/>
            </a:endParaRPr>
          </a:p>
          <a:p>
            <a:pPr algn="just"/>
            <a:endParaRPr lang="en-US" sz="1500"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Actual drilling of the horizontal well traversing two tracts was not the violation</a:t>
            </a:r>
          </a:p>
          <a:p>
            <a:pPr algn="just"/>
            <a:r>
              <a:rPr lang="en-US" dirty="0">
                <a:latin typeface="Times New Roman" panose="02020603050405020304" pitchFamily="18" charset="0"/>
                <a:cs typeface="Times New Roman" panose="02020603050405020304" pitchFamily="18" charset="0"/>
              </a:rPr>
              <a:t>Did not establish a formula for “reasonable probability”</a:t>
            </a:r>
          </a:p>
          <a:p>
            <a:pPr algn="just"/>
            <a:r>
              <a:rPr lang="en-US" dirty="0">
                <a:latin typeface="Times New Roman" panose="02020603050405020304" pitchFamily="18" charset="0"/>
                <a:cs typeface="Times New Roman" panose="02020603050405020304" pitchFamily="18" charset="0"/>
              </a:rPr>
              <a:t>Suggests Confusion of Goods Doctrine would not apply</a:t>
            </a:r>
          </a:p>
          <a:p>
            <a:pPr algn="just"/>
            <a:r>
              <a:rPr lang="en-US" dirty="0">
                <a:latin typeface="Times New Roman" panose="02020603050405020304" pitchFamily="18" charset="0"/>
                <a:cs typeface="Times New Roman" panose="02020603050405020304" pitchFamily="18" charset="0"/>
              </a:rPr>
              <a:t>No perforation/no production </a:t>
            </a:r>
            <a:r>
              <a:rPr lang="en-US" sz="2100" i="1" dirty="0">
                <a:latin typeface="Times New Roman" panose="02020603050405020304" pitchFamily="18" charset="0"/>
                <a:cs typeface="Times New Roman" panose="02020603050405020304" pitchFamily="18" charset="0"/>
              </a:rPr>
              <a:t>(Springer Ranch, Ltd. v. Jones)</a:t>
            </a:r>
          </a:p>
        </p:txBody>
      </p:sp>
    </p:spTree>
    <p:extLst>
      <p:ext uri="{BB962C8B-B14F-4D97-AF65-F5344CB8AC3E}">
        <p14:creationId xmlns:p14="http://schemas.microsoft.com/office/powerpoint/2010/main" val="2398214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B147B-AB72-BD49-8BA4-F3DF8C8FA049}"/>
              </a:ext>
            </a:extLst>
          </p:cNvPr>
          <p:cNvSpPr>
            <a:spLocks noGrp="1"/>
          </p:cNvSpPr>
          <p:nvPr>
            <p:ph type="title"/>
          </p:nvPr>
        </p:nvSpPr>
        <p:spPr>
          <a:xfrm>
            <a:off x="838200" y="365125"/>
            <a:ext cx="10515600" cy="1325563"/>
          </a:xfrm>
        </p:spPr>
        <p:txBody>
          <a:bodyPr>
            <a:normAutofit/>
          </a:bodyPr>
          <a:lstStyle/>
          <a:p>
            <a:r>
              <a:rPr lang="en-US" dirty="0">
                <a:latin typeface="Times New Roman" panose="02020603050405020304" pitchFamily="18" charset="0"/>
                <a:cs typeface="Times New Roman" panose="02020603050405020304" pitchFamily="18" charset="0"/>
              </a:rPr>
              <a:t>Confusion of Goods Doctrine</a:t>
            </a:r>
          </a:p>
        </p:txBody>
      </p:sp>
      <p:sp>
        <p:nvSpPr>
          <p:cNvPr id="3" name="Content Placeholder 2">
            <a:extLst>
              <a:ext uri="{FF2B5EF4-FFF2-40B4-BE49-F238E27FC236}">
                <a16:creationId xmlns:a16="http://schemas.microsoft.com/office/drawing/2014/main" id="{2C9B6C51-81C1-CA46-B327-72A0945E95A4}"/>
              </a:ext>
            </a:extLst>
          </p:cNvPr>
          <p:cNvSpPr>
            <a:spLocks noGrp="1"/>
          </p:cNvSpPr>
          <p:nvPr>
            <p:ph idx="1"/>
          </p:nvPr>
        </p:nvSpPr>
        <p:spPr>
          <a:xfrm>
            <a:off x="838200" y="1825625"/>
            <a:ext cx="5015484" cy="4351338"/>
          </a:xfrm>
        </p:spPr>
        <p:txBody>
          <a:bodyPr>
            <a:normAutofit/>
          </a:bodyPr>
          <a:lstStyle/>
          <a:p>
            <a:pPr algn="just"/>
            <a:r>
              <a:rPr lang="en-US" sz="2000" dirty="0">
                <a:latin typeface="Times New Roman" panose="02020603050405020304" pitchFamily="18" charset="0"/>
                <a:cs typeface="Times New Roman" panose="02020603050405020304" pitchFamily="18" charset="0"/>
              </a:rPr>
              <a:t>A party commingling goods must establish each owner’s share with “reasonable certainty” </a:t>
            </a:r>
            <a:r>
              <a:rPr lang="en-US" sz="1800" i="1" dirty="0">
                <a:latin typeface="Times New Roman" panose="02020603050405020304" pitchFamily="18" charset="0"/>
                <a:cs typeface="Times New Roman" panose="02020603050405020304" pitchFamily="18" charset="0"/>
              </a:rPr>
              <a:t>Humble Oil &amp; Ref. Co. v. West </a:t>
            </a:r>
            <a:r>
              <a:rPr lang="en-US" sz="1800" dirty="0">
                <a:latin typeface="Times New Roman" panose="02020603050405020304" pitchFamily="18" charset="0"/>
                <a:cs typeface="Times New Roman" panose="02020603050405020304" pitchFamily="18" charset="0"/>
              </a:rPr>
              <a:t>(Tex. 1974)</a:t>
            </a:r>
          </a:p>
          <a:p>
            <a:pPr marL="0" indent="0" algn="just">
              <a:buNone/>
            </a:pP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Higher standard than fair, reasonable or probable</a:t>
            </a:r>
          </a:p>
          <a:p>
            <a:pPr algn="just"/>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Double the royalty payments?</a:t>
            </a:r>
          </a:p>
          <a:p>
            <a:pPr algn="just"/>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Improper allocation</a:t>
            </a:r>
          </a:p>
          <a:p>
            <a:endParaRPr lang="en-US" sz="2000" dirty="0"/>
          </a:p>
          <a:p>
            <a:pPr marL="0" indent="0">
              <a:buNone/>
            </a:pPr>
            <a:endParaRPr lang="en-US" sz="2000" dirty="0"/>
          </a:p>
        </p:txBody>
      </p:sp>
      <p:pic>
        <p:nvPicPr>
          <p:cNvPr id="5" name="Picture 4">
            <a:extLst>
              <a:ext uri="{FF2B5EF4-FFF2-40B4-BE49-F238E27FC236}">
                <a16:creationId xmlns:a16="http://schemas.microsoft.com/office/drawing/2014/main" id="{1103AF6D-E3C5-A843-8F5B-F6E34F90B140}"/>
              </a:ext>
            </a:extLst>
          </p:cNvPr>
          <p:cNvPicPr>
            <a:picLocks noChangeAspect="1"/>
          </p:cNvPicPr>
          <p:nvPr/>
        </p:nvPicPr>
        <p:blipFill>
          <a:blip r:embed="rId2"/>
          <a:stretch>
            <a:fillRect/>
          </a:stretch>
        </p:blipFill>
        <p:spPr>
          <a:xfrm>
            <a:off x="6412141" y="2057400"/>
            <a:ext cx="5348772" cy="3009900"/>
          </a:xfrm>
          <a:prstGeom prst="rect">
            <a:avLst/>
          </a:prstGeom>
        </p:spPr>
      </p:pic>
    </p:spTree>
    <p:extLst>
      <p:ext uri="{BB962C8B-B14F-4D97-AF65-F5344CB8AC3E}">
        <p14:creationId xmlns:p14="http://schemas.microsoft.com/office/powerpoint/2010/main" val="1632540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FEDA7-46F0-4D42-BD3A-DF2DE02BB4C3}"/>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3 BASIC TYPES OF ALLOCATION WELLS/UNITS</a:t>
            </a:r>
          </a:p>
        </p:txBody>
      </p:sp>
      <p:sp>
        <p:nvSpPr>
          <p:cNvPr id="3" name="Content Placeholder 2">
            <a:extLst>
              <a:ext uri="{FF2B5EF4-FFF2-40B4-BE49-F238E27FC236}">
                <a16:creationId xmlns:a16="http://schemas.microsoft.com/office/drawing/2014/main" id="{CE9A860C-67D1-A044-9B21-DFEAB6DD569F}"/>
              </a:ext>
            </a:extLst>
          </p:cNvPr>
          <p:cNvSpPr>
            <a:spLocks noGrp="1"/>
          </p:cNvSpPr>
          <p:nvPr>
            <p:ph idx="1"/>
          </p:nvPr>
        </p:nvSpPr>
        <p:spPr>
          <a:xfrm>
            <a:off x="838200" y="2575419"/>
            <a:ext cx="10515600" cy="3601543"/>
          </a:xfrm>
        </p:spPr>
        <p:txBody>
          <a:bodyPr/>
          <a:lstStyle/>
          <a:p>
            <a:pPr marL="0" indent="0" algn="just">
              <a:buNone/>
            </a:pPr>
            <a:r>
              <a:rPr lang="en-US" dirty="0">
                <a:latin typeface="Times New Roman" panose="02020603050405020304" pitchFamily="18" charset="0"/>
                <a:cs typeface="Times New Roman" panose="02020603050405020304" pitchFamily="18" charset="0"/>
              </a:rPr>
              <a:t>1. 	Two or more unpooled tracts or leases</a:t>
            </a: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2.	Two or more pooled units, or </a:t>
            </a: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3.	A pooled unit or units and one or more tracts or leases not 	included in such pooled unit or units </a:t>
            </a:r>
          </a:p>
        </p:txBody>
      </p:sp>
    </p:spTree>
    <p:extLst>
      <p:ext uri="{BB962C8B-B14F-4D97-AF65-F5344CB8AC3E}">
        <p14:creationId xmlns:p14="http://schemas.microsoft.com/office/powerpoint/2010/main" val="35620402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TotalTime>
  <Words>1481</Words>
  <Application>Microsoft Macintosh PowerPoint</Application>
  <PresentationFormat>Widescreen</PresentationFormat>
  <Paragraphs>131</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Times</vt:lpstr>
      <vt:lpstr>Times New Roman</vt:lpstr>
      <vt:lpstr>Office Theme</vt:lpstr>
      <vt:lpstr>Risk Allocation for Allocation Wells</vt:lpstr>
      <vt:lpstr>ALLOCATION WELL DEFINED</vt:lpstr>
      <vt:lpstr>Disadvantages </vt:lpstr>
      <vt:lpstr>Advantages</vt:lpstr>
      <vt:lpstr>Lessee’s Rights</vt:lpstr>
      <vt:lpstr>Minerals in Place</vt:lpstr>
      <vt:lpstr>“Reasonable Probability”</vt:lpstr>
      <vt:lpstr>Confusion of Goods Doctrine</vt:lpstr>
      <vt:lpstr>3 BASIC TYPES OF ALLOCATION WELLS/UNITS</vt:lpstr>
      <vt:lpstr>Allocation Formulas (reasonable probability)</vt:lpstr>
      <vt:lpstr>Why Not A Production Sharing Agreement?</vt:lpstr>
      <vt:lpstr>Railroad Commission of Texas </vt:lpstr>
      <vt:lpstr>RISKS &amp; EXPOSURE</vt:lpstr>
      <vt:lpstr>House Bill 1552 (2015)</vt:lpstr>
      <vt:lpstr>Monroe v. Texas Railroad Commission  March 2018 </vt:lpstr>
      <vt:lpstr>SAMPLE LEASE PROVISION</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Allocation for Allocation Wells</dc:title>
  <dc:creator>Matt Rainey</dc:creator>
  <cp:lastModifiedBy>Matt Rainey</cp:lastModifiedBy>
  <cp:revision>59</cp:revision>
  <dcterms:created xsi:type="dcterms:W3CDTF">2018-04-29T00:16:41Z</dcterms:created>
  <dcterms:modified xsi:type="dcterms:W3CDTF">2018-05-01T18:26:14Z</dcterms:modified>
</cp:coreProperties>
</file>